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embeddings/oleObject1.bin" ContentType="application/vnd.openxmlformats-officedocument.oleObject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356" r:id="rId2"/>
    <p:sldId id="357" r:id="rId3"/>
    <p:sldId id="355" r:id="rId4"/>
    <p:sldId id="332" r:id="rId5"/>
    <p:sldId id="358" r:id="rId6"/>
    <p:sldId id="359" r:id="rId7"/>
    <p:sldId id="360" r:id="rId8"/>
    <p:sldId id="361" r:id="rId9"/>
    <p:sldId id="362" r:id="rId10"/>
    <p:sldId id="363" r:id="rId11"/>
    <p:sldId id="364" r:id="rId12"/>
    <p:sldId id="365" r:id="rId13"/>
    <p:sldId id="366" r:id="rId14"/>
    <p:sldId id="367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clrMru>
    <a:srgbClr val="6C6C6C"/>
    <a:srgbClr val="AB1F1F"/>
    <a:srgbClr val="9317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napToObjects="1">
      <p:cViewPr varScale="1">
        <p:scale>
          <a:sx n="157" d="100"/>
          <a:sy n="157" d="100"/>
        </p:scale>
        <p:origin x="-165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6A23D9-BB0B-1E4C-A784-B7DE536A04DD}" type="datetimeFigureOut">
              <a:rPr lang="en-US" smtClean="0"/>
              <a:t>3/4/13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0842DD-61F6-404B-80CF-78F368810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2604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35C845-77B2-9B44-B475-44518EDA9FEF}" type="datetimeFigureOut">
              <a:rPr lang="en-US" smtClean="0"/>
              <a:pPr/>
              <a:t>3/4/13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8582CF-58C1-A74F-8FDC-B7B0AB0161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99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45F8B8-BC24-4F19-B74A-B863994B8340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EDFF8D-93E7-1B47-BC83-ACCAA996E018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45F8B8-BC24-4F19-B74A-B863994B8340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EDFF8D-93E7-1B47-BC83-ACCAA996E018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EDFF8D-93E7-1B47-BC83-ACCAA996E018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EDFF8D-93E7-1B47-BC83-ACCAA996E018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EDFF8D-93E7-1B47-BC83-ACCAA996E018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EDFF8D-93E7-1B47-BC83-ACCAA996E018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EDFF8D-93E7-1B47-BC83-ACCAA996E018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EDFF8D-93E7-1B47-BC83-ACCAA996E018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2CF91-B2E8-724A-BD23-9B9F52F63EAB}" type="datetimeFigureOut">
              <a:rPr lang="en-US" smtClean="0"/>
              <a:pPr/>
              <a:t>3/4/13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43B33-7641-C941-B1B6-4B63B12249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2CF91-B2E8-724A-BD23-9B9F52F63EAB}" type="datetimeFigureOut">
              <a:rPr lang="en-US" smtClean="0"/>
              <a:pPr/>
              <a:t>3/4/13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43B33-7641-C941-B1B6-4B63B12249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2CF91-B2E8-724A-BD23-9B9F52F63EAB}" type="datetimeFigureOut">
              <a:rPr lang="en-US" smtClean="0"/>
              <a:pPr/>
              <a:t>3/4/13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43B33-7641-C941-B1B6-4B63B12249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2CF91-B2E8-724A-BD23-9B9F52F63EAB}" type="datetimeFigureOut">
              <a:rPr lang="en-US" smtClean="0"/>
              <a:pPr/>
              <a:t>3/4/13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43B33-7641-C941-B1B6-4B63B12249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2CF91-B2E8-724A-BD23-9B9F52F63EAB}" type="datetimeFigureOut">
              <a:rPr lang="en-US" smtClean="0"/>
              <a:pPr/>
              <a:t>3/4/13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43B33-7641-C941-B1B6-4B63B12249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2CF91-B2E8-724A-BD23-9B9F52F63EAB}" type="datetimeFigureOut">
              <a:rPr lang="en-US" smtClean="0"/>
              <a:pPr/>
              <a:t>3/4/13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43B33-7641-C941-B1B6-4B63B12249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2CF91-B2E8-724A-BD23-9B9F52F63EAB}" type="datetimeFigureOut">
              <a:rPr lang="en-US" smtClean="0"/>
              <a:pPr/>
              <a:t>3/4/13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43B33-7641-C941-B1B6-4B63B12249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2CF91-B2E8-724A-BD23-9B9F52F63EAB}" type="datetimeFigureOut">
              <a:rPr lang="en-US" smtClean="0"/>
              <a:pPr/>
              <a:t>3/4/13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43B33-7641-C941-B1B6-4B63B12249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2CF91-B2E8-724A-BD23-9B9F52F63EAB}" type="datetimeFigureOut">
              <a:rPr lang="en-US" smtClean="0"/>
              <a:pPr/>
              <a:t>3/4/13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43B33-7641-C941-B1B6-4B63B12249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2CF91-B2E8-724A-BD23-9B9F52F63EAB}" type="datetimeFigureOut">
              <a:rPr lang="en-US" smtClean="0"/>
              <a:pPr/>
              <a:t>3/4/13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43B33-7641-C941-B1B6-4B63B12249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2CF91-B2E8-724A-BD23-9B9F52F63EAB}" type="datetimeFigureOut">
              <a:rPr lang="en-US" smtClean="0"/>
              <a:pPr/>
              <a:t>3/4/13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43B33-7641-C941-B1B6-4B63B12249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0" y="228600"/>
            <a:ext cx="9144000" cy="1263732"/>
            <a:chOff x="0" y="228600"/>
            <a:chExt cx="9144000" cy="1263732"/>
          </a:xfrm>
        </p:grpSpPr>
        <p:pic>
          <p:nvPicPr>
            <p:cNvPr id="8" name="Picture 7" descr="Waiora event slides 05 2012 bumper.jpg"/>
            <p:cNvPicPr>
              <a:picLocks noChangeAspect="1"/>
            </p:cNvPicPr>
            <p:nvPr userDrawn="1"/>
          </p:nvPicPr>
          <p:blipFill>
            <a:blip r:embed="rId13" cstate="print"/>
            <a:srcRect t="26479" b="54537"/>
            <a:stretch>
              <a:fillRect/>
            </a:stretch>
          </p:blipFill>
          <p:spPr>
            <a:xfrm>
              <a:off x="0" y="228600"/>
              <a:ext cx="9144000" cy="958932"/>
            </a:xfrm>
            <a:prstGeom prst="rect">
              <a:avLst/>
            </a:prstGeom>
          </p:spPr>
        </p:pic>
        <p:pic>
          <p:nvPicPr>
            <p:cNvPr id="9" name="Picture 8" descr="Waiora event slides 05 2012 bumper.jpg"/>
            <p:cNvPicPr>
              <a:picLocks noChangeAspect="1"/>
            </p:cNvPicPr>
            <p:nvPr userDrawn="1"/>
          </p:nvPicPr>
          <p:blipFill>
            <a:blip r:embed="rId13" cstate="print"/>
            <a:srcRect t="26479" b="54537"/>
            <a:stretch>
              <a:fillRect/>
            </a:stretch>
          </p:blipFill>
          <p:spPr>
            <a:xfrm flipV="1">
              <a:off x="0" y="533400"/>
              <a:ext cx="9144000" cy="958932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805257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C2CF91-B2E8-724A-BD23-9B9F52F63EAB}" type="datetimeFigureOut">
              <a:rPr lang="en-US" smtClean="0"/>
              <a:pPr/>
              <a:t>3/4/13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343B33-7641-C941-B1B6-4B63B12249F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4572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4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8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Stock_000013506374Small.jpg"/>
          <p:cNvPicPr>
            <a:picLocks noChangeAspect="1"/>
          </p:cNvPicPr>
          <p:nvPr/>
        </p:nvPicPr>
        <p:blipFill>
          <a:blip r:embed="rId3" cstate="print"/>
          <a:srcRect l="9474" r="14737"/>
          <a:stretch>
            <a:fillRect/>
          </a:stretch>
        </p:blipFill>
        <p:spPr>
          <a:xfrm>
            <a:off x="4724400" y="1712892"/>
            <a:ext cx="4389120" cy="51451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800" y="1524000"/>
            <a:ext cx="4953000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  <a:latin typeface="Georgia" pitchFamily="18" charset="0"/>
              </a:rPr>
              <a:t>Living in a world </a:t>
            </a:r>
            <a:r>
              <a:rPr lang="en-US" sz="5400" b="1" dirty="0" smtClean="0">
                <a:solidFill>
                  <a:srgbClr val="AB1F1F"/>
                </a:solidFill>
                <a:latin typeface="Chiller" pitchFamily="82" charset="0"/>
              </a:rPr>
              <a:t>surrounded</a:t>
            </a:r>
            <a:r>
              <a:rPr lang="en-US" sz="5400" dirty="0" smtClean="0">
                <a:solidFill>
                  <a:schemeClr val="bg1">
                    <a:lumMod val="50000"/>
                  </a:schemeClr>
                </a:solidFill>
                <a:latin typeface="Chiller" pitchFamily="82" charset="0"/>
              </a:rPr>
              <a:t> by toxins </a:t>
            </a:r>
            <a:r>
              <a:rPr lang="en-US" sz="5400" i="1" dirty="0" smtClean="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and </a:t>
            </a:r>
            <a:r>
              <a:rPr lang="en-US" sz="5400" b="1" i="1" dirty="0" smtClean="0">
                <a:solidFill>
                  <a:srgbClr val="AB1F1F"/>
                </a:solidFill>
                <a:latin typeface="Georgia"/>
                <a:cs typeface="Georgia"/>
              </a:rPr>
              <a:t>germs</a:t>
            </a:r>
            <a:r>
              <a:rPr lang="en-US" sz="5400" dirty="0" smtClean="0">
                <a:solidFill>
                  <a:schemeClr val="bg1">
                    <a:lumMod val="50000"/>
                  </a:schemeClr>
                </a:solidFill>
                <a:latin typeface="Georgia" pitchFamily="18" charset="0"/>
              </a:rPr>
              <a:t>, </a:t>
            </a: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  <a:latin typeface="Georgia" pitchFamily="18" charset="0"/>
              </a:rPr>
              <a:t>we are constantly trying </a:t>
            </a:r>
            <a:br>
              <a:rPr lang="en-US" sz="3200" dirty="0" smtClean="0">
                <a:solidFill>
                  <a:schemeClr val="bg1">
                    <a:lumMod val="50000"/>
                  </a:schemeClr>
                </a:solidFill>
                <a:latin typeface="Georgia" pitchFamily="18" charset="0"/>
              </a:rPr>
            </a:b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  <a:latin typeface="Georgia" pitchFamily="18" charset="0"/>
              </a:rPr>
              <a:t>to stay </a:t>
            </a:r>
            <a:r>
              <a:rPr lang="en-US" sz="4800" b="1" dirty="0" smtClean="0">
                <a:solidFill>
                  <a:schemeClr val="bg1">
                    <a:lumMod val="50000"/>
                  </a:schemeClr>
                </a:solidFill>
                <a:latin typeface="Georgia" pitchFamily="18" charset="0"/>
              </a:rPr>
              <a:t>one step </a:t>
            </a:r>
            <a:r>
              <a:rPr lang="en-US" sz="4800" dirty="0" smtClean="0">
                <a:solidFill>
                  <a:srgbClr val="AB1F1F"/>
                </a:solidFill>
                <a:latin typeface="Georgia" pitchFamily="18" charset="0"/>
              </a:rPr>
              <a:t>ahead.</a:t>
            </a:r>
            <a:endParaRPr lang="en-US" sz="4800" dirty="0">
              <a:solidFill>
                <a:srgbClr val="AB1F1F"/>
              </a:solidFill>
              <a:latin typeface="Georgia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04799" y="609600"/>
            <a:ext cx="8569711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You are Surrounded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040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74638"/>
            <a:ext cx="8052570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IM6 Full Spectrum Immune Complex</a:t>
            </a:r>
            <a:endParaRPr lang="en-US" dirty="0"/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6934200" y="5334000"/>
            <a:ext cx="2209800" cy="152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M8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3600" y="2286000"/>
            <a:ext cx="3048000" cy="2618232"/>
          </a:xfrm>
          <a:prstGeom prst="rect">
            <a:avLst/>
          </a:prstGeom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380999" y="1676400"/>
            <a:ext cx="6855921" cy="5047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33363" indent="-233363">
              <a:spcBef>
                <a:spcPct val="50000"/>
              </a:spcBef>
            </a:pPr>
            <a:r>
              <a:rPr lang="en-US" sz="2800" i="1" dirty="0" smtClean="0">
                <a:solidFill>
                  <a:srgbClr val="AB1F1F"/>
                </a:solidFill>
                <a:latin typeface="Georgia"/>
                <a:cs typeface="Georgia"/>
              </a:rPr>
              <a:t>What makes IM6 blend different?</a:t>
            </a:r>
          </a:p>
          <a:p>
            <a:pPr marL="690563" lvl="1" indent="-233363">
              <a:spcBef>
                <a:spcPct val="50000"/>
              </a:spcBef>
              <a:buFont typeface="Calibri" pitchFamily="34" charset="0"/>
              <a:buChar char="―"/>
            </a:pPr>
            <a:r>
              <a:rPr lang="en-US" sz="2800" dirty="0" smtClean="0">
                <a:solidFill>
                  <a:srgbClr val="7F7F7F"/>
                </a:solidFill>
                <a:latin typeface="Georgia"/>
                <a:cs typeface="Georgia"/>
              </a:rPr>
              <a:t>No other manufacturer offers </a:t>
            </a:r>
            <a:br>
              <a:rPr lang="en-US" sz="2800" dirty="0" smtClean="0">
                <a:solidFill>
                  <a:srgbClr val="7F7F7F"/>
                </a:solidFill>
                <a:latin typeface="Georgia"/>
                <a:cs typeface="Georgia"/>
              </a:rPr>
            </a:br>
            <a:r>
              <a:rPr lang="en-US" sz="2800" dirty="0" smtClean="0">
                <a:solidFill>
                  <a:srgbClr val="7F7F7F"/>
                </a:solidFill>
                <a:latin typeface="Georgia"/>
                <a:cs typeface="Georgia"/>
              </a:rPr>
              <a:t>the IM6 Full Spectrum Immune Complex</a:t>
            </a:r>
          </a:p>
          <a:p>
            <a:pPr marL="690563" lvl="1" indent="-233363">
              <a:spcBef>
                <a:spcPct val="50000"/>
              </a:spcBef>
              <a:buFont typeface="Calibri" pitchFamily="34" charset="0"/>
              <a:buChar char="―"/>
            </a:pPr>
            <a:r>
              <a:rPr lang="en-US" sz="2800" dirty="0" smtClean="0">
                <a:solidFill>
                  <a:srgbClr val="7F7F7F"/>
                </a:solidFill>
                <a:latin typeface="Georgia"/>
                <a:cs typeface="Georgia"/>
              </a:rPr>
              <a:t>The manufacturer holds a </a:t>
            </a:r>
            <a:br>
              <a:rPr lang="en-US" sz="2800" dirty="0" smtClean="0">
                <a:solidFill>
                  <a:srgbClr val="7F7F7F"/>
                </a:solidFill>
                <a:latin typeface="Georgia"/>
                <a:cs typeface="Georgia"/>
              </a:rPr>
            </a:br>
            <a:r>
              <a:rPr lang="en-US" sz="2800" dirty="0" smtClean="0">
                <a:solidFill>
                  <a:srgbClr val="7F7F7F"/>
                </a:solidFill>
                <a:latin typeface="Georgia"/>
                <a:cs typeface="Georgia"/>
              </a:rPr>
              <a:t>patent on the substrate (the </a:t>
            </a:r>
            <a:br>
              <a:rPr lang="en-US" sz="2800" dirty="0" smtClean="0">
                <a:solidFill>
                  <a:srgbClr val="7F7F7F"/>
                </a:solidFill>
                <a:latin typeface="Georgia"/>
                <a:cs typeface="Georgia"/>
              </a:rPr>
            </a:br>
            <a:r>
              <a:rPr lang="en-US" sz="2800" dirty="0" smtClean="0">
                <a:solidFill>
                  <a:srgbClr val="7F7F7F"/>
                </a:solidFill>
                <a:latin typeface="Georgia"/>
                <a:cs typeface="Georgia"/>
              </a:rPr>
              <a:t>growing environment) as well as the </a:t>
            </a:r>
            <a:br>
              <a:rPr lang="en-US" sz="2800" dirty="0" smtClean="0">
                <a:solidFill>
                  <a:srgbClr val="7F7F7F"/>
                </a:solidFill>
                <a:latin typeface="Georgia"/>
                <a:cs typeface="Georgia"/>
              </a:rPr>
            </a:br>
            <a:r>
              <a:rPr lang="en-US" sz="2800" dirty="0" smtClean="0">
                <a:solidFill>
                  <a:srgbClr val="7F7F7F"/>
                </a:solidFill>
                <a:latin typeface="Georgia"/>
                <a:cs typeface="Georgia"/>
              </a:rPr>
              <a:t>extraction process with two additional patents pending.</a:t>
            </a:r>
          </a:p>
          <a:p>
            <a:pPr marL="233363" indent="-233363">
              <a:spcBef>
                <a:spcPct val="50000"/>
              </a:spcBef>
            </a:pPr>
            <a:endParaRPr lang="en-US" sz="2800" b="0" dirty="0">
              <a:solidFill>
                <a:srgbClr val="4824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86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Stock_000009295070Smal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94" y="3949024"/>
            <a:ext cx="4376336" cy="29089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8763000" cy="533400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smtClean="0"/>
              <a:t>Medicinal Mushrooms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114800" y="2738883"/>
            <a:ext cx="4572000" cy="4401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Arial"/>
              <a:buChar char="•"/>
            </a:pPr>
            <a:r>
              <a:rPr lang="en-US" sz="2600" dirty="0" smtClean="0">
                <a:solidFill>
                  <a:srgbClr val="7F7F7F"/>
                </a:solidFill>
                <a:latin typeface="Georgia"/>
                <a:cs typeface="Georgia"/>
              </a:rPr>
              <a:t>Chronic hepatitis</a:t>
            </a:r>
          </a:p>
          <a:p>
            <a:pPr marL="514350" indent="-514350">
              <a:buFont typeface="Arial"/>
              <a:buChar char="•"/>
            </a:pPr>
            <a:r>
              <a:rPr lang="en-US" sz="2600" dirty="0" smtClean="0">
                <a:solidFill>
                  <a:srgbClr val="7F7F7F"/>
                </a:solidFill>
                <a:latin typeface="Georgia"/>
                <a:cs typeface="Georgia"/>
              </a:rPr>
              <a:t>HIV</a:t>
            </a:r>
          </a:p>
          <a:p>
            <a:pPr marL="514350" indent="-514350">
              <a:buFont typeface="Arial"/>
              <a:buChar char="•"/>
            </a:pPr>
            <a:r>
              <a:rPr lang="en-US" sz="2600" dirty="0" smtClean="0">
                <a:solidFill>
                  <a:srgbClr val="7F7F7F"/>
                </a:solidFill>
                <a:latin typeface="Georgia"/>
                <a:cs typeface="Georgia"/>
              </a:rPr>
              <a:t>Prostate Cancer</a:t>
            </a:r>
          </a:p>
          <a:p>
            <a:pPr marL="514350" indent="-514350">
              <a:buFont typeface="Arial"/>
              <a:buChar char="•"/>
            </a:pPr>
            <a:r>
              <a:rPr lang="en-US" sz="2600" dirty="0" smtClean="0">
                <a:solidFill>
                  <a:srgbClr val="7F7F7F"/>
                </a:solidFill>
                <a:latin typeface="Georgia"/>
                <a:cs typeface="Georgia"/>
              </a:rPr>
              <a:t>Bladder Cancer</a:t>
            </a:r>
          </a:p>
          <a:p>
            <a:pPr marL="514350" indent="-514350">
              <a:buFont typeface="Arial"/>
              <a:buChar char="•"/>
            </a:pPr>
            <a:r>
              <a:rPr lang="en-US" sz="2600" dirty="0" smtClean="0">
                <a:solidFill>
                  <a:srgbClr val="7F7F7F"/>
                </a:solidFill>
                <a:latin typeface="Georgia"/>
                <a:cs typeface="Georgia"/>
              </a:rPr>
              <a:t>Breast Cancer</a:t>
            </a:r>
          </a:p>
          <a:p>
            <a:pPr marL="514350" indent="-514350">
              <a:buFont typeface="Arial"/>
              <a:buChar char="•"/>
            </a:pPr>
            <a:r>
              <a:rPr lang="en-US" sz="2600" dirty="0" smtClean="0">
                <a:solidFill>
                  <a:srgbClr val="7F7F7F"/>
                </a:solidFill>
                <a:latin typeface="Georgia"/>
                <a:cs typeface="Georgia"/>
              </a:rPr>
              <a:t>Diabetes</a:t>
            </a:r>
          </a:p>
          <a:p>
            <a:pPr marL="514350" indent="-514350">
              <a:buFont typeface="Arial"/>
              <a:buChar char="•"/>
            </a:pPr>
            <a:r>
              <a:rPr lang="en-US" sz="2600" dirty="0" smtClean="0">
                <a:solidFill>
                  <a:srgbClr val="7F7F7F"/>
                </a:solidFill>
                <a:latin typeface="Georgia"/>
                <a:cs typeface="Georgia"/>
              </a:rPr>
              <a:t>Colorectal Tumors</a:t>
            </a:r>
          </a:p>
          <a:p>
            <a:pPr marL="514350" indent="-514350">
              <a:buFont typeface="Arial"/>
              <a:buChar char="•"/>
            </a:pPr>
            <a:r>
              <a:rPr lang="en-US" sz="2600" dirty="0" smtClean="0">
                <a:solidFill>
                  <a:srgbClr val="7F7F7F"/>
                </a:solidFill>
                <a:latin typeface="Georgia"/>
                <a:cs typeface="Georgia"/>
              </a:rPr>
              <a:t>Ovarian Cancer</a:t>
            </a:r>
          </a:p>
          <a:p>
            <a:pPr marL="514350" indent="-514350">
              <a:buFont typeface="Arial"/>
              <a:buChar char="•"/>
            </a:pPr>
            <a:endParaRPr lang="en-US" sz="2400" dirty="0" smtClean="0"/>
          </a:p>
          <a:p>
            <a:pPr marL="514350" indent="-514350">
              <a:buFont typeface="Arial"/>
              <a:buChar char="•"/>
            </a:pPr>
            <a:endParaRPr lang="en-US" sz="2400" dirty="0" smtClean="0"/>
          </a:p>
          <a:p>
            <a:pPr marL="514350" indent="-514350">
              <a:buFont typeface="Arial"/>
              <a:buChar char="•"/>
            </a:pP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947487" y="1735980"/>
            <a:ext cx="604411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i="1" dirty="0" smtClean="0">
                <a:solidFill>
                  <a:srgbClr val="AB1F1F"/>
                </a:solidFill>
                <a:latin typeface="Georgia"/>
                <a:cs typeface="Georgia"/>
              </a:rPr>
              <a:t>The medicinal mushrooms featured in MegaDefense are being tested against:</a:t>
            </a:r>
            <a:endParaRPr lang="en-US" sz="2600" i="1" dirty="0">
              <a:solidFill>
                <a:srgbClr val="AB1F1F"/>
              </a:solidFill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4369171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8655756" cy="533400"/>
          </a:xfrm>
        </p:spPr>
        <p:txBody>
          <a:bodyPr>
            <a:normAutofit fontScale="90000"/>
          </a:bodyPr>
          <a:lstStyle/>
          <a:p>
            <a:r>
              <a:rPr lang="en-US" smtClean="0"/>
              <a:t>Medicinal Mushrooms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92480" y="2436984"/>
            <a:ext cx="52578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Arial"/>
              <a:buChar char="•"/>
            </a:pP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Anti-mutagenic</a:t>
            </a:r>
          </a:p>
          <a:p>
            <a:pPr marL="514350" indent="-514350">
              <a:buFont typeface="Arial"/>
              <a:buChar char="•"/>
            </a:pP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Anti-carcinogenic</a:t>
            </a:r>
          </a:p>
          <a:p>
            <a:pPr marL="514350" indent="-514350">
              <a:buFont typeface="Arial"/>
              <a:buChar char="•"/>
            </a:pPr>
            <a:r>
              <a:rPr lang="en-US" sz="2600" dirty="0" err="1" smtClean="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Immunomodulatory</a:t>
            </a:r>
            <a:endParaRPr lang="en-US" sz="2600" dirty="0" smtClean="0">
              <a:solidFill>
                <a:schemeClr val="bg1">
                  <a:lumMod val="50000"/>
                </a:schemeClr>
              </a:solidFill>
              <a:latin typeface="Georgia"/>
              <a:cs typeface="Georgia"/>
            </a:endParaRPr>
          </a:p>
          <a:p>
            <a:pPr marL="514350" indent="-514350">
              <a:buFont typeface="Arial"/>
              <a:buChar char="•"/>
            </a:pP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Anti-infection</a:t>
            </a:r>
          </a:p>
          <a:p>
            <a:pPr marL="514350" indent="-514350">
              <a:buFont typeface="Arial"/>
              <a:buChar char="•"/>
            </a:pP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Anti-allergenic</a:t>
            </a:r>
          </a:p>
          <a:p>
            <a:pPr marL="514350" indent="-514350">
              <a:buFont typeface="Arial"/>
              <a:buChar char="•"/>
            </a:pP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Anti-asthmatic</a:t>
            </a:r>
          </a:p>
          <a:p>
            <a:pPr marL="514350" indent="-514350">
              <a:buFont typeface="Arial"/>
              <a:buChar char="•"/>
            </a:pP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Anti-inflammatory</a:t>
            </a:r>
          </a:p>
          <a:p>
            <a:pPr marL="514350" indent="-514350">
              <a:buFont typeface="Arial"/>
              <a:buChar char="•"/>
            </a:pPr>
            <a:endParaRPr lang="en-US" sz="2600" dirty="0" smtClean="0"/>
          </a:p>
          <a:p>
            <a:pPr marL="514350" indent="-514350">
              <a:buFont typeface="Arial"/>
              <a:buChar char="•"/>
            </a:pPr>
            <a:endParaRPr lang="en-US" sz="2600" dirty="0" smtClean="0"/>
          </a:p>
          <a:p>
            <a:pPr marL="514350" indent="-514350">
              <a:buFont typeface="Arial"/>
              <a:buChar char="•"/>
            </a:pPr>
            <a:endParaRPr lang="en-US" sz="2400" dirty="0" smtClean="0"/>
          </a:p>
          <a:p>
            <a:pPr marL="514350" indent="-514350">
              <a:buFont typeface="Arial"/>
              <a:buChar char="•"/>
            </a:pPr>
            <a:endParaRPr lang="en-US" sz="2400" dirty="0" smtClean="0"/>
          </a:p>
          <a:p>
            <a:pPr marL="514350" indent="-514350">
              <a:buFont typeface="Arial"/>
              <a:buChar char="•"/>
            </a:pP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752600"/>
            <a:ext cx="85033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srgbClr val="AB1F1F"/>
                </a:solidFill>
                <a:latin typeface="Georgia"/>
                <a:cs typeface="Georgia"/>
              </a:rPr>
              <a:t>What immune-boosting qualities are being tested?</a:t>
            </a:r>
            <a:endParaRPr lang="en-US" sz="2800" i="1" dirty="0">
              <a:solidFill>
                <a:srgbClr val="AB1F1F"/>
              </a:solidFill>
              <a:latin typeface="Georgia"/>
              <a:cs typeface="Georgia"/>
            </a:endParaRPr>
          </a:p>
        </p:txBody>
      </p:sp>
      <p:pic>
        <p:nvPicPr>
          <p:cNvPr id="8" name="Picture 7" descr="HiR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2743200"/>
            <a:ext cx="3685799" cy="3685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3760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8763000" cy="533400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smtClean="0"/>
              <a:t>IM6 Full Spectrum Immune Complex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457176" y="1981199"/>
            <a:ext cx="382614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600" i="1" dirty="0" smtClean="0">
                <a:solidFill>
                  <a:srgbClr val="AB1F1F"/>
                </a:solidFill>
                <a:latin typeface="Georgia"/>
                <a:cs typeface="Georgia"/>
              </a:rPr>
              <a:t>What if any studies or research exist on the use of the medicinal mushroom blend?</a:t>
            </a:r>
            <a:endParaRPr lang="en-US" sz="2600" i="1" dirty="0">
              <a:solidFill>
                <a:srgbClr val="AB1F1F"/>
              </a:solidFill>
              <a:latin typeface="Georgia"/>
              <a:cs typeface="Georgia"/>
            </a:endParaRPr>
          </a:p>
        </p:txBody>
      </p:sp>
      <p:pic>
        <p:nvPicPr>
          <p:cNvPr id="3" name="Picture 2" descr="(Research Review) Full Spectrum Medicinal Mushroom Immune Complex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359" y="1720840"/>
            <a:ext cx="2827819" cy="36595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Picture 3" descr="megadefense_product_overview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005" y="2755047"/>
            <a:ext cx="2629704" cy="340314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514415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799" y="526413"/>
            <a:ext cx="8618825" cy="701885"/>
          </a:xfrm>
        </p:spPr>
        <p:txBody>
          <a:bodyPr>
            <a:normAutofit/>
          </a:bodyPr>
          <a:lstStyle/>
          <a:p>
            <a:pPr algn="r"/>
            <a:r>
              <a:rPr lang="en-US" sz="3200" dirty="0" smtClean="0"/>
              <a:t>Synergy of Ingredients</a:t>
            </a:r>
            <a:endParaRPr lang="en-US" sz="3200" dirty="0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2400" y="1600200"/>
            <a:ext cx="5105400" cy="5257800"/>
          </a:xfrm>
        </p:spPr>
        <p:txBody>
          <a:bodyPr>
            <a:normAutofit lnSpcReduction="10000"/>
          </a:bodyPr>
          <a:lstStyle/>
          <a:p>
            <a:pPr>
              <a:spcBef>
                <a:spcPct val="15000"/>
              </a:spcBef>
            </a:pPr>
            <a:r>
              <a:rPr lang="en-US" sz="2800" dirty="0" smtClean="0">
                <a:solidFill>
                  <a:srgbClr val="7F7F7F"/>
                </a:solidFill>
                <a:latin typeface="Georgia"/>
                <a:cs typeface="Georgia"/>
              </a:rPr>
              <a:t>Both </a:t>
            </a:r>
            <a:r>
              <a:rPr lang="en-US" sz="2800" dirty="0" err="1" smtClean="0">
                <a:solidFill>
                  <a:srgbClr val="7F7F7F"/>
                </a:solidFill>
                <a:latin typeface="Georgia"/>
                <a:cs typeface="Georgia"/>
              </a:rPr>
              <a:t>immunomodulators</a:t>
            </a:r>
            <a:endParaRPr lang="en-US" sz="2800" dirty="0" smtClean="0">
              <a:solidFill>
                <a:srgbClr val="7F7F7F"/>
              </a:solidFill>
              <a:latin typeface="Georgia"/>
              <a:cs typeface="Georgia"/>
            </a:endParaRPr>
          </a:p>
          <a:p>
            <a:pPr lvl="1">
              <a:spcBef>
                <a:spcPct val="15000"/>
              </a:spcBef>
            </a:pPr>
            <a:r>
              <a:rPr lang="en-US" sz="2400" b="1" dirty="0" smtClean="0">
                <a:solidFill>
                  <a:srgbClr val="7F7F7F"/>
                </a:solidFill>
                <a:latin typeface="Georgia"/>
                <a:cs typeface="Georgia"/>
              </a:rPr>
              <a:t>NCD</a:t>
            </a:r>
            <a:r>
              <a:rPr lang="en-US" sz="2400" dirty="0" smtClean="0">
                <a:solidFill>
                  <a:srgbClr val="7F7F7F"/>
                </a:solidFill>
                <a:latin typeface="Georgia"/>
                <a:cs typeface="Georgia"/>
              </a:rPr>
              <a:t> </a:t>
            </a:r>
            <a:r>
              <a:rPr lang="en-US" sz="2400" dirty="0">
                <a:solidFill>
                  <a:srgbClr val="7F7F7F"/>
                </a:solidFill>
                <a:latin typeface="Georgia"/>
                <a:cs typeface="Georgia"/>
              </a:rPr>
              <a:t>(</a:t>
            </a:r>
            <a:r>
              <a:rPr lang="en-US" sz="2400" dirty="0" smtClean="0">
                <a:solidFill>
                  <a:srgbClr val="7F7F7F"/>
                </a:solidFill>
                <a:latin typeface="Georgia"/>
                <a:cs typeface="Georgia"/>
              </a:rPr>
              <a:t>zinc finger protein activation)</a:t>
            </a:r>
          </a:p>
          <a:p>
            <a:pPr lvl="1">
              <a:spcBef>
                <a:spcPct val="15000"/>
              </a:spcBef>
            </a:pPr>
            <a:r>
              <a:rPr lang="en-US" sz="2400" b="1" dirty="0" smtClean="0">
                <a:solidFill>
                  <a:srgbClr val="7F7F7F"/>
                </a:solidFill>
                <a:latin typeface="Georgia"/>
                <a:cs typeface="Georgia"/>
              </a:rPr>
              <a:t>IM6 Full Spectrum Immune Complex </a:t>
            </a:r>
            <a:r>
              <a:rPr lang="en-US" sz="2400" i="1" dirty="0" smtClean="0">
                <a:solidFill>
                  <a:srgbClr val="7F7F7F"/>
                </a:solidFill>
                <a:latin typeface="Georgia"/>
                <a:cs typeface="Georgia"/>
              </a:rPr>
              <a:t>(cellular signaling)</a:t>
            </a:r>
          </a:p>
          <a:p>
            <a:pPr>
              <a:spcBef>
                <a:spcPct val="15000"/>
              </a:spcBef>
            </a:pPr>
            <a:r>
              <a:rPr lang="en-US" sz="2800" dirty="0" smtClean="0">
                <a:solidFill>
                  <a:srgbClr val="7F7F7F"/>
                </a:solidFill>
                <a:latin typeface="Georgia"/>
                <a:cs typeface="Georgia"/>
              </a:rPr>
              <a:t>Superior antioxidant protection</a:t>
            </a:r>
          </a:p>
          <a:p>
            <a:pPr>
              <a:spcBef>
                <a:spcPct val="15000"/>
              </a:spcBef>
            </a:pPr>
            <a:r>
              <a:rPr lang="en-US" sz="2800" dirty="0" smtClean="0">
                <a:solidFill>
                  <a:srgbClr val="7F7F7F"/>
                </a:solidFill>
                <a:latin typeface="Georgia"/>
                <a:cs typeface="Georgia"/>
              </a:rPr>
              <a:t>Shuttling mechanism</a:t>
            </a:r>
          </a:p>
          <a:p>
            <a:pPr>
              <a:spcBef>
                <a:spcPct val="15000"/>
              </a:spcBef>
            </a:pPr>
            <a:r>
              <a:rPr lang="en-US" sz="2800" dirty="0" smtClean="0">
                <a:solidFill>
                  <a:srgbClr val="7F7F7F"/>
                </a:solidFill>
                <a:latin typeface="Georgia"/>
                <a:cs typeface="Georgia"/>
              </a:rPr>
              <a:t>Two different mechanisms of action for anti-mutagenesis</a:t>
            </a:r>
          </a:p>
          <a:p>
            <a:pPr>
              <a:spcBef>
                <a:spcPct val="15000"/>
              </a:spcBef>
            </a:pPr>
            <a:r>
              <a:rPr lang="en-US" sz="2800" dirty="0" smtClean="0">
                <a:solidFill>
                  <a:srgbClr val="7F7F7F"/>
                </a:solidFill>
                <a:latin typeface="Georgia"/>
                <a:cs typeface="Georgia"/>
              </a:rPr>
              <a:t>Greater result from combination</a:t>
            </a:r>
          </a:p>
        </p:txBody>
      </p:sp>
      <p:pic>
        <p:nvPicPr>
          <p:cNvPr id="7" name="Picture 6" descr="iStock_000014554058Mediu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38400"/>
            <a:ext cx="3953402" cy="3489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391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Stock_000013834338Smal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-1" y="1464868"/>
            <a:ext cx="3584847" cy="539313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52800" y="2500967"/>
            <a:ext cx="54864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 smtClean="0">
                <a:solidFill>
                  <a:srgbClr val="7F7F7F"/>
                </a:solidFill>
                <a:latin typeface="Georgia" pitchFamily="18" charset="0"/>
              </a:rPr>
              <a:t>We not only </a:t>
            </a:r>
            <a:br>
              <a:rPr lang="en-US" sz="3200" dirty="0" smtClean="0">
                <a:solidFill>
                  <a:srgbClr val="7F7F7F"/>
                </a:solidFill>
                <a:latin typeface="Georgia" pitchFamily="18" charset="0"/>
              </a:rPr>
            </a:br>
            <a:r>
              <a:rPr lang="en-US" sz="4800" b="1" dirty="0" smtClean="0">
                <a:solidFill>
                  <a:srgbClr val="AB1F1F"/>
                </a:solidFill>
                <a:latin typeface="Chiller" pitchFamily="82" charset="0"/>
              </a:rPr>
              <a:t>live among </a:t>
            </a:r>
            <a:r>
              <a:rPr lang="en-US" sz="5400" dirty="0" smtClean="0">
                <a:solidFill>
                  <a:srgbClr val="7F7F7F"/>
                </a:solidFill>
                <a:latin typeface="Chiller" pitchFamily="82" charset="0"/>
              </a:rPr>
              <a:t>toxins </a:t>
            </a:r>
            <a:r>
              <a:rPr lang="en-US" sz="2800" dirty="0" smtClean="0">
                <a:solidFill>
                  <a:srgbClr val="7F7F7F"/>
                </a:solidFill>
                <a:latin typeface="Georgia"/>
                <a:cs typeface="Georgia"/>
              </a:rPr>
              <a:t>and</a:t>
            </a:r>
            <a:r>
              <a:rPr lang="en-US" sz="5400" dirty="0" smtClean="0">
                <a:solidFill>
                  <a:srgbClr val="7F7F7F"/>
                </a:solidFill>
                <a:latin typeface="Georgia"/>
                <a:cs typeface="Georgia"/>
              </a:rPr>
              <a:t> </a:t>
            </a:r>
            <a:r>
              <a:rPr lang="en-US" sz="5400" i="1" dirty="0" smtClean="0">
                <a:solidFill>
                  <a:srgbClr val="AB1F1F"/>
                </a:solidFill>
                <a:latin typeface="Georgia"/>
                <a:cs typeface="Georgia"/>
              </a:rPr>
              <a:t>bacteria</a:t>
            </a:r>
            <a:r>
              <a:rPr lang="en-US" sz="3200" i="1" dirty="0" smtClean="0">
                <a:solidFill>
                  <a:srgbClr val="7F7F7F"/>
                </a:solidFill>
                <a:latin typeface="Georgia"/>
                <a:cs typeface="Georgia"/>
              </a:rPr>
              <a:t> </a:t>
            </a:r>
            <a:r>
              <a:rPr lang="en-US" sz="3200" dirty="0" smtClean="0">
                <a:solidFill>
                  <a:srgbClr val="7F7F7F"/>
                </a:solidFill>
                <a:latin typeface="Chiller" pitchFamily="82" charset="0"/>
              </a:rPr>
              <a:t/>
            </a:r>
            <a:br>
              <a:rPr lang="en-US" sz="3200" dirty="0" smtClean="0">
                <a:solidFill>
                  <a:srgbClr val="7F7F7F"/>
                </a:solidFill>
                <a:latin typeface="Chiller" pitchFamily="82" charset="0"/>
              </a:rPr>
            </a:br>
            <a:r>
              <a:rPr lang="en-US" sz="3200" dirty="0" smtClean="0">
                <a:solidFill>
                  <a:srgbClr val="7F7F7F"/>
                </a:solidFill>
                <a:latin typeface="Georgia" pitchFamily="18" charset="0"/>
              </a:rPr>
              <a:t>we  </a:t>
            </a:r>
            <a:r>
              <a:rPr lang="en-US" sz="4800" dirty="0" smtClean="0">
                <a:solidFill>
                  <a:srgbClr val="7F7F7F"/>
                </a:solidFill>
                <a:latin typeface="Georgia" pitchFamily="18" charset="0"/>
              </a:rPr>
              <a:t>ingest them.</a:t>
            </a:r>
            <a:endParaRPr lang="en-US" sz="4800" dirty="0">
              <a:solidFill>
                <a:srgbClr val="7F7F7F"/>
              </a:solidFill>
              <a:latin typeface="Georgia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04799" y="609600"/>
            <a:ext cx="8618825" cy="533400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smtClean="0"/>
              <a:t>There’s No Escape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71880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8052570" cy="1143000"/>
          </a:xfrm>
        </p:spPr>
        <p:txBody>
          <a:bodyPr/>
          <a:lstStyle/>
          <a:p>
            <a:r>
              <a:rPr lang="en-US" dirty="0" smtClean="0"/>
              <a:t>MegaDefense </a:t>
            </a:r>
            <a:r>
              <a:rPr lang="en-US" dirty="0" smtClean="0"/>
              <a:t>is the Answer!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1752600"/>
            <a:ext cx="5029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7F7F7F"/>
                </a:solidFill>
                <a:latin typeface="Georgia"/>
                <a:cs typeface="Georgia"/>
              </a:rPr>
              <a:t>An exclusive and powerful blend of </a:t>
            </a:r>
            <a:r>
              <a:rPr lang="en-US" sz="3200" b="1" dirty="0" smtClean="0">
                <a:solidFill>
                  <a:srgbClr val="7F7F7F"/>
                </a:solidFill>
                <a:latin typeface="Georgia"/>
                <a:cs typeface="Georgia"/>
              </a:rPr>
              <a:t>NCD Activated Zeolite </a:t>
            </a:r>
            <a:r>
              <a:rPr lang="en-US" sz="3200" dirty="0" smtClean="0">
                <a:solidFill>
                  <a:srgbClr val="7F7F7F"/>
                </a:solidFill>
                <a:latin typeface="Georgia"/>
                <a:cs typeface="Georgia"/>
              </a:rPr>
              <a:t>and</a:t>
            </a:r>
            <a:r>
              <a:rPr lang="en-US" sz="3200" b="1" dirty="0" smtClean="0">
                <a:solidFill>
                  <a:srgbClr val="7F7F7F"/>
                </a:solidFill>
                <a:latin typeface="Georgia"/>
                <a:cs typeface="Georgia"/>
              </a:rPr>
              <a:t> IM6 Full Spectrum Immune Complex</a:t>
            </a:r>
            <a:r>
              <a:rPr lang="en-US" sz="3200" dirty="0" smtClean="0">
                <a:solidFill>
                  <a:srgbClr val="7F7F7F"/>
                </a:solidFill>
                <a:latin typeface="Georgia"/>
                <a:cs typeface="Georgia"/>
              </a:rPr>
              <a:t>.</a:t>
            </a:r>
            <a:endParaRPr lang="en-US" sz="3200" dirty="0">
              <a:solidFill>
                <a:srgbClr val="7F7F7F"/>
              </a:solidFill>
              <a:latin typeface="Georgia"/>
              <a:cs typeface="Georgia"/>
            </a:endParaRPr>
          </a:p>
        </p:txBody>
      </p:sp>
      <p:pic>
        <p:nvPicPr>
          <p:cNvPr id="3" name="Picture 2" descr="MD Shield and Banner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3963514"/>
            <a:ext cx="3124200" cy="26778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8618825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NCD Activated </a:t>
            </a:r>
            <a:r>
              <a:rPr lang="en-US" dirty="0" err="1" smtClean="0"/>
              <a:t>Zeolite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046825" y="3703996"/>
            <a:ext cx="45720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Arial"/>
              <a:buChar char="•"/>
            </a:pPr>
            <a:r>
              <a:rPr lang="en-US" sz="2600" dirty="0" smtClean="0">
                <a:solidFill>
                  <a:srgbClr val="7F7F7F"/>
                </a:solidFill>
                <a:latin typeface="Georgia"/>
                <a:cs typeface="Georgia"/>
              </a:rPr>
              <a:t>Purity</a:t>
            </a:r>
          </a:p>
          <a:p>
            <a:pPr marL="514350" indent="-514350">
              <a:buFont typeface="Arial"/>
              <a:buChar char="•"/>
            </a:pPr>
            <a:r>
              <a:rPr lang="en-US" sz="2600" dirty="0" smtClean="0">
                <a:solidFill>
                  <a:srgbClr val="7F7F7F"/>
                </a:solidFill>
                <a:latin typeface="Georgia"/>
                <a:cs typeface="Georgia"/>
              </a:rPr>
              <a:t>Composition</a:t>
            </a:r>
          </a:p>
          <a:p>
            <a:pPr marL="514350" indent="-514350">
              <a:buFont typeface="Arial"/>
              <a:buChar char="•"/>
            </a:pPr>
            <a:r>
              <a:rPr lang="en-US" sz="2600" dirty="0" smtClean="0">
                <a:solidFill>
                  <a:srgbClr val="7F7F7F"/>
                </a:solidFill>
                <a:latin typeface="Georgia"/>
                <a:cs typeface="Georgia"/>
              </a:rPr>
              <a:t>Particle size (</a:t>
            </a:r>
            <a:r>
              <a:rPr lang="en-US" sz="2600" dirty="0" err="1" smtClean="0">
                <a:solidFill>
                  <a:srgbClr val="7F7F7F"/>
                </a:solidFill>
                <a:latin typeface="Georgia"/>
                <a:cs typeface="Georgia"/>
              </a:rPr>
              <a:t>micronization</a:t>
            </a:r>
            <a:r>
              <a:rPr lang="en-US" sz="2600" dirty="0" smtClean="0">
                <a:solidFill>
                  <a:srgbClr val="7F7F7F"/>
                </a:solidFill>
                <a:latin typeface="Georgia"/>
                <a:cs typeface="Georgia"/>
              </a:rPr>
              <a:t>)</a:t>
            </a:r>
          </a:p>
          <a:p>
            <a:pPr marL="514350" indent="-514350">
              <a:buFont typeface="Arial"/>
              <a:buChar char="•"/>
            </a:pPr>
            <a:r>
              <a:rPr lang="en-US" sz="2600" dirty="0" smtClean="0">
                <a:solidFill>
                  <a:srgbClr val="7F7F7F"/>
                </a:solidFill>
                <a:latin typeface="Georgia"/>
                <a:cs typeface="Georgia"/>
              </a:rPr>
              <a:t>Activation</a:t>
            </a:r>
          </a:p>
          <a:p>
            <a:pPr marL="514350" indent="-514350">
              <a:buFont typeface="Arial"/>
              <a:buChar char="•"/>
            </a:pPr>
            <a:r>
              <a:rPr lang="en-US" sz="2600" dirty="0" smtClean="0">
                <a:solidFill>
                  <a:srgbClr val="7F7F7F"/>
                </a:solidFill>
                <a:latin typeface="Georgia"/>
                <a:cs typeface="Georgia"/>
              </a:rPr>
              <a:t>PROVEN EFFECTIVE!</a:t>
            </a:r>
            <a:endParaRPr lang="en-US" sz="2400" dirty="0">
              <a:solidFill>
                <a:srgbClr val="7F7F7F"/>
              </a:solidFill>
              <a:latin typeface="Georgia"/>
              <a:cs typeface="Georgi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42025" y="2637195"/>
            <a:ext cx="51816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i="1" dirty="0" smtClean="0">
                <a:solidFill>
                  <a:srgbClr val="AB1F1F"/>
                </a:solidFill>
                <a:latin typeface="Georgia"/>
                <a:cs typeface="Georgia"/>
              </a:rPr>
              <a:t>What makes NCD Activated </a:t>
            </a:r>
            <a:r>
              <a:rPr lang="en-US" sz="2600" i="1" dirty="0" err="1" smtClean="0">
                <a:solidFill>
                  <a:srgbClr val="AB1F1F"/>
                </a:solidFill>
                <a:latin typeface="Georgia"/>
                <a:cs typeface="Georgia"/>
              </a:rPr>
              <a:t>Zeolite</a:t>
            </a:r>
            <a:r>
              <a:rPr lang="en-US" sz="2600" i="1" dirty="0" smtClean="0">
                <a:solidFill>
                  <a:srgbClr val="AB1F1F"/>
                </a:solidFill>
                <a:latin typeface="Georgia"/>
                <a:cs typeface="Georgia"/>
              </a:rPr>
              <a:t> superior to other </a:t>
            </a:r>
            <a:r>
              <a:rPr lang="en-US" sz="2600" i="1" dirty="0" err="1" smtClean="0">
                <a:solidFill>
                  <a:srgbClr val="AB1F1F"/>
                </a:solidFill>
                <a:latin typeface="Georgia"/>
                <a:cs typeface="Georgia"/>
              </a:rPr>
              <a:t>zeolites</a:t>
            </a:r>
            <a:r>
              <a:rPr lang="en-US" sz="2600" i="1" dirty="0" smtClean="0">
                <a:solidFill>
                  <a:srgbClr val="AB1F1F"/>
                </a:solidFill>
                <a:latin typeface="Georgia"/>
                <a:cs typeface="Georgia"/>
              </a:rPr>
              <a:t>?</a:t>
            </a:r>
            <a:endParaRPr lang="en-US" sz="2600" i="1" dirty="0">
              <a:solidFill>
                <a:srgbClr val="AB1F1F"/>
              </a:solidFill>
              <a:latin typeface="Georgia"/>
              <a:cs typeface="Georgia"/>
            </a:endParaRPr>
          </a:p>
        </p:txBody>
      </p:sp>
      <p:pic>
        <p:nvPicPr>
          <p:cNvPr id="6" name="Picture 5" descr="NCD Glass 15 mL from above w powder r1.jpg"/>
          <p:cNvPicPr>
            <a:picLocks noChangeAspect="1"/>
          </p:cNvPicPr>
          <p:nvPr/>
        </p:nvPicPr>
        <p:blipFill>
          <a:blip r:embed="rId3"/>
          <a:srcRect l="43244" r="14523"/>
          <a:stretch>
            <a:fillRect/>
          </a:stretch>
        </p:blipFill>
        <p:spPr>
          <a:xfrm>
            <a:off x="216475" y="1459673"/>
            <a:ext cx="2971800" cy="50262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86106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NCD Activated </a:t>
            </a:r>
            <a:r>
              <a:rPr lang="en-US" dirty="0" err="1" smtClean="0"/>
              <a:t>Zeolite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1600200"/>
            <a:ext cx="48768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i="1" dirty="0" smtClean="0">
                <a:solidFill>
                  <a:srgbClr val="AB1F1F"/>
                </a:solidFill>
                <a:latin typeface="Georgia"/>
                <a:cs typeface="Georgia"/>
              </a:rPr>
              <a:t>What immune-boosting qualities are being tested?</a:t>
            </a:r>
            <a:endParaRPr lang="en-US" sz="2600" i="1" dirty="0">
              <a:solidFill>
                <a:srgbClr val="AB1F1F"/>
              </a:solidFill>
              <a:latin typeface="Georgia"/>
              <a:cs typeface="Georgia"/>
            </a:endParaRPr>
          </a:p>
        </p:txBody>
      </p:sp>
      <p:pic>
        <p:nvPicPr>
          <p:cNvPr id="9" name="Picture 8" descr="magnifying-glass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9710" y="3196171"/>
            <a:ext cx="4105690" cy="3079268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sp>
        <p:nvSpPr>
          <p:cNvPr id="7" name="TextBox 6"/>
          <p:cNvSpPr txBox="1"/>
          <p:nvPr/>
        </p:nvSpPr>
        <p:spPr>
          <a:xfrm>
            <a:off x="381000" y="2539992"/>
            <a:ext cx="48768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Arial"/>
              <a:buChar char="•"/>
            </a:pPr>
            <a:r>
              <a:rPr lang="en-US" sz="2600" dirty="0" smtClean="0">
                <a:solidFill>
                  <a:srgbClr val="7F7F7F"/>
                </a:solidFill>
                <a:latin typeface="Georgia"/>
                <a:cs typeface="Georgia"/>
              </a:rPr>
              <a:t>Impact on tumor cells</a:t>
            </a:r>
          </a:p>
          <a:p>
            <a:pPr marL="514350" indent="-514350">
              <a:buFont typeface="Arial"/>
              <a:buChar char="•"/>
            </a:pPr>
            <a:r>
              <a:rPr lang="en-US" sz="2600" dirty="0" smtClean="0">
                <a:solidFill>
                  <a:srgbClr val="7F7F7F"/>
                </a:solidFill>
                <a:latin typeface="Georgia"/>
                <a:cs typeface="Georgia"/>
              </a:rPr>
              <a:t>Adjunct to cancer therapy</a:t>
            </a:r>
          </a:p>
          <a:p>
            <a:pPr marL="514350" indent="-514350">
              <a:buFont typeface="Arial"/>
              <a:buChar char="•"/>
            </a:pPr>
            <a:r>
              <a:rPr lang="en-US" sz="2600" dirty="0" smtClean="0">
                <a:solidFill>
                  <a:srgbClr val="7F7F7F"/>
                </a:solidFill>
                <a:latin typeface="Georgia"/>
                <a:cs typeface="Georgia"/>
              </a:rPr>
              <a:t>Anti-carcinogen</a:t>
            </a:r>
          </a:p>
          <a:p>
            <a:pPr marL="514350" indent="-514350">
              <a:buFont typeface="Arial"/>
              <a:buChar char="•"/>
            </a:pPr>
            <a:r>
              <a:rPr lang="en-US" sz="2600" dirty="0" smtClean="0">
                <a:solidFill>
                  <a:srgbClr val="7F7F7F"/>
                </a:solidFill>
                <a:latin typeface="Georgia"/>
                <a:cs typeface="Georgia"/>
              </a:rPr>
              <a:t>Anti-viral (oral &amp; topically)</a:t>
            </a:r>
          </a:p>
          <a:p>
            <a:pPr marL="514350" indent="-514350">
              <a:buFont typeface="Arial"/>
              <a:buChar char="•"/>
            </a:pPr>
            <a:r>
              <a:rPr lang="en-US" sz="2600" dirty="0" smtClean="0">
                <a:solidFill>
                  <a:srgbClr val="7F7F7F"/>
                </a:solidFill>
                <a:latin typeface="Georgia"/>
                <a:cs typeface="Georgia"/>
              </a:rPr>
              <a:t>Fatigue recovery (exercise)</a:t>
            </a:r>
          </a:p>
          <a:p>
            <a:pPr marL="514350" indent="-514350">
              <a:buFont typeface="Arial"/>
              <a:buChar char="•"/>
            </a:pPr>
            <a:r>
              <a:rPr lang="en-US" sz="2600" dirty="0" smtClean="0">
                <a:solidFill>
                  <a:srgbClr val="7F7F7F"/>
                </a:solidFill>
                <a:latin typeface="Georgia"/>
                <a:cs typeface="Georgia"/>
              </a:rPr>
              <a:t>Protection from nuclear wastes</a:t>
            </a:r>
          </a:p>
          <a:p>
            <a:pPr marL="514350" indent="-514350">
              <a:buFont typeface="Arial"/>
              <a:buChar char="•"/>
            </a:pPr>
            <a:r>
              <a:rPr lang="en-US" sz="2600" dirty="0" smtClean="0">
                <a:solidFill>
                  <a:srgbClr val="7F7F7F"/>
                </a:solidFill>
                <a:latin typeface="Georgia"/>
                <a:cs typeface="Georgia"/>
              </a:rPr>
              <a:t>Toxins and heavy metal removal</a:t>
            </a:r>
          </a:p>
          <a:p>
            <a:pPr marL="514350" indent="-514350">
              <a:buFont typeface="Arial"/>
              <a:buChar char="•"/>
            </a:pPr>
            <a:endParaRPr lang="en-US" sz="2600" dirty="0" smtClean="0"/>
          </a:p>
          <a:p>
            <a:pPr marL="514350" indent="-514350">
              <a:buFont typeface="Arial"/>
              <a:buChar char="•"/>
            </a:pPr>
            <a:endParaRPr lang="en-US" sz="2600" dirty="0" smtClean="0"/>
          </a:p>
          <a:p>
            <a:pPr marL="514350" indent="-514350">
              <a:buFont typeface="Arial"/>
              <a:buChar char="•"/>
            </a:pPr>
            <a:endParaRPr lang="en-US" sz="2600" dirty="0" smtClean="0"/>
          </a:p>
          <a:p>
            <a:pPr marL="514350" indent="-514350">
              <a:buFont typeface="Arial"/>
              <a:buChar char="•"/>
            </a:pPr>
            <a:endParaRPr lang="en-US" sz="2400" dirty="0" smtClean="0"/>
          </a:p>
          <a:p>
            <a:pPr marL="514350" indent="-514350">
              <a:buFont typeface="Arial"/>
              <a:buChar char="•"/>
            </a:pPr>
            <a:endParaRPr lang="en-US" sz="2400" dirty="0" smtClean="0"/>
          </a:p>
          <a:p>
            <a:pPr marL="514350" indent="-514350">
              <a:buFont typeface="Arial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39266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805257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IM6 Full Spectrum Immune Complex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5116" y="1584523"/>
            <a:ext cx="4391854" cy="5098289"/>
          </a:xfrm>
        </p:spPr>
        <p:txBody>
          <a:bodyPr>
            <a:normAutofit/>
          </a:bodyPr>
          <a:lstStyle/>
          <a:p>
            <a:r>
              <a:rPr lang="en-US" sz="2700" dirty="0" smtClean="0">
                <a:solidFill>
                  <a:srgbClr val="7F7F7F"/>
                </a:solidFill>
                <a:latin typeface="Georgia"/>
                <a:cs typeface="Georgia"/>
              </a:rPr>
              <a:t>100&amp; USDA &amp; EU certified organic</a:t>
            </a:r>
          </a:p>
          <a:p>
            <a:r>
              <a:rPr lang="en-US" sz="2700" dirty="0" smtClean="0">
                <a:solidFill>
                  <a:srgbClr val="7F7F7F"/>
                </a:solidFill>
                <a:latin typeface="Georgia"/>
                <a:cs typeface="Georgia"/>
              </a:rPr>
              <a:t>Biotech lab cultivated</a:t>
            </a:r>
          </a:p>
          <a:p>
            <a:r>
              <a:rPr lang="en-US" sz="2700" dirty="0" smtClean="0">
                <a:solidFill>
                  <a:srgbClr val="7F7F7F"/>
                </a:solidFill>
                <a:latin typeface="Georgia"/>
                <a:cs typeface="Georgia"/>
              </a:rPr>
              <a:t>Non-GMO medicinal mushroom species</a:t>
            </a:r>
          </a:p>
          <a:p>
            <a:pPr lvl="1"/>
            <a:r>
              <a:rPr lang="en-US" sz="2300" i="1" dirty="0">
                <a:solidFill>
                  <a:srgbClr val="6C6C6C"/>
                </a:solidFill>
                <a:latin typeface="Georgia"/>
                <a:cs typeface="Georgia"/>
              </a:rPr>
              <a:t>Agaricus </a:t>
            </a:r>
            <a:r>
              <a:rPr lang="en-US" sz="2300" i="1" dirty="0" err="1" smtClean="0">
                <a:solidFill>
                  <a:srgbClr val="6C6C6C"/>
                </a:solidFill>
                <a:latin typeface="Georgia"/>
                <a:cs typeface="Georgia"/>
              </a:rPr>
              <a:t>blazei</a:t>
            </a:r>
            <a:endParaRPr lang="en-US" sz="2300" i="1" dirty="0">
              <a:solidFill>
                <a:srgbClr val="6C6C6C"/>
              </a:solidFill>
              <a:latin typeface="Georgia"/>
              <a:cs typeface="Georgia"/>
            </a:endParaRPr>
          </a:p>
          <a:p>
            <a:pPr lvl="1"/>
            <a:r>
              <a:rPr lang="en-US" sz="2300" i="1" dirty="0" err="1" smtClean="0">
                <a:solidFill>
                  <a:srgbClr val="6C6C6C"/>
                </a:solidFill>
                <a:latin typeface="Georgia"/>
                <a:cs typeface="Georgia"/>
              </a:rPr>
              <a:t>Cordyceps</a:t>
            </a:r>
            <a:r>
              <a:rPr lang="en-US" sz="2300" i="1" dirty="0" smtClean="0">
                <a:solidFill>
                  <a:srgbClr val="6C6C6C"/>
                </a:solidFill>
                <a:latin typeface="Georgia"/>
                <a:cs typeface="Georgia"/>
              </a:rPr>
              <a:t> </a:t>
            </a:r>
            <a:r>
              <a:rPr lang="en-US" sz="2300" i="1" dirty="0" err="1" smtClean="0">
                <a:solidFill>
                  <a:srgbClr val="6C6C6C"/>
                </a:solidFill>
                <a:latin typeface="Georgia"/>
                <a:cs typeface="Georgia"/>
              </a:rPr>
              <a:t>sinensis</a:t>
            </a:r>
            <a:endParaRPr lang="en-US" sz="2300" i="1" dirty="0">
              <a:solidFill>
                <a:srgbClr val="6C6C6C"/>
              </a:solidFill>
              <a:latin typeface="Georgia"/>
              <a:cs typeface="Georgia"/>
            </a:endParaRPr>
          </a:p>
          <a:p>
            <a:pPr lvl="1"/>
            <a:r>
              <a:rPr lang="en-US" sz="2300" i="1" dirty="0" err="1" smtClean="0">
                <a:solidFill>
                  <a:srgbClr val="6C6C6C"/>
                </a:solidFill>
                <a:latin typeface="Georgia"/>
                <a:cs typeface="Georgia"/>
              </a:rPr>
              <a:t>Grifola</a:t>
            </a:r>
            <a:r>
              <a:rPr lang="en-US" sz="2300" i="1" dirty="0" smtClean="0">
                <a:solidFill>
                  <a:srgbClr val="6C6C6C"/>
                </a:solidFill>
                <a:latin typeface="Georgia"/>
                <a:cs typeface="Georgia"/>
              </a:rPr>
              <a:t> </a:t>
            </a:r>
            <a:r>
              <a:rPr lang="en-US" sz="2300" i="1" dirty="0" err="1">
                <a:solidFill>
                  <a:srgbClr val="6C6C6C"/>
                </a:solidFill>
                <a:latin typeface="Georgia"/>
                <a:cs typeface="Georgia"/>
              </a:rPr>
              <a:t>frondosa</a:t>
            </a:r>
            <a:r>
              <a:rPr lang="en-US" sz="2300" i="1" dirty="0">
                <a:solidFill>
                  <a:srgbClr val="6C6C6C"/>
                </a:solidFill>
                <a:latin typeface="Georgia"/>
                <a:cs typeface="Georgia"/>
              </a:rPr>
              <a:t> </a:t>
            </a:r>
          </a:p>
          <a:p>
            <a:pPr lvl="1"/>
            <a:r>
              <a:rPr lang="en-US" sz="2300" i="1" dirty="0" err="1" smtClean="0">
                <a:solidFill>
                  <a:srgbClr val="6C6C6C"/>
                </a:solidFill>
                <a:latin typeface="Georgia"/>
                <a:cs typeface="Georgia"/>
              </a:rPr>
              <a:t>Ganoderma</a:t>
            </a:r>
            <a:r>
              <a:rPr lang="en-US" sz="2300" i="1" dirty="0" smtClean="0">
                <a:solidFill>
                  <a:srgbClr val="6C6C6C"/>
                </a:solidFill>
                <a:latin typeface="Georgia"/>
                <a:cs typeface="Georgia"/>
              </a:rPr>
              <a:t> </a:t>
            </a:r>
            <a:r>
              <a:rPr lang="en-US" sz="2300" i="1" dirty="0" err="1" smtClean="0">
                <a:solidFill>
                  <a:srgbClr val="6C6C6C"/>
                </a:solidFill>
                <a:latin typeface="Georgia"/>
                <a:cs typeface="Georgia"/>
              </a:rPr>
              <a:t>lucidum</a:t>
            </a:r>
            <a:endParaRPr lang="en-US" sz="2300" i="1" dirty="0">
              <a:solidFill>
                <a:srgbClr val="6C6C6C"/>
              </a:solidFill>
              <a:latin typeface="Georgia"/>
              <a:cs typeface="Georgia"/>
            </a:endParaRPr>
          </a:p>
          <a:p>
            <a:pPr lvl="1"/>
            <a:r>
              <a:rPr lang="en-US" sz="2300" i="1" dirty="0" err="1" smtClean="0">
                <a:solidFill>
                  <a:srgbClr val="6C6C6C"/>
                </a:solidFill>
                <a:latin typeface="Georgia"/>
                <a:cs typeface="Georgia"/>
              </a:rPr>
              <a:t>Coriolus</a:t>
            </a:r>
            <a:r>
              <a:rPr lang="en-US" sz="2300" i="1" dirty="0" smtClean="0">
                <a:solidFill>
                  <a:srgbClr val="6C6C6C"/>
                </a:solidFill>
                <a:latin typeface="Georgia"/>
                <a:cs typeface="Georgia"/>
              </a:rPr>
              <a:t> </a:t>
            </a:r>
            <a:r>
              <a:rPr lang="en-US" sz="2300" i="1" dirty="0" err="1" smtClean="0">
                <a:solidFill>
                  <a:srgbClr val="6C6C6C"/>
                </a:solidFill>
                <a:latin typeface="Georgia"/>
                <a:cs typeface="Georgia"/>
              </a:rPr>
              <a:t>versicolor</a:t>
            </a:r>
            <a:r>
              <a:rPr lang="en-US" sz="2300" i="1" dirty="0" smtClean="0">
                <a:solidFill>
                  <a:srgbClr val="6C6C6C"/>
                </a:solidFill>
                <a:latin typeface="Georgia"/>
                <a:cs typeface="Georgia"/>
              </a:rPr>
              <a:t> </a:t>
            </a:r>
            <a:endParaRPr lang="en-US" sz="2300" i="1" dirty="0">
              <a:solidFill>
                <a:srgbClr val="6C6C6C"/>
              </a:solidFill>
              <a:latin typeface="Georgia"/>
              <a:cs typeface="Georgia"/>
            </a:endParaRPr>
          </a:p>
          <a:p>
            <a:pPr lvl="1"/>
            <a:r>
              <a:rPr lang="en-US" sz="2300" i="1" dirty="0" err="1" smtClean="0">
                <a:solidFill>
                  <a:srgbClr val="6C6C6C"/>
                </a:solidFill>
                <a:latin typeface="Georgia"/>
                <a:cs typeface="Georgia"/>
              </a:rPr>
              <a:t>Lentinula</a:t>
            </a:r>
            <a:r>
              <a:rPr lang="en-US" sz="2300" i="1" dirty="0" smtClean="0">
                <a:solidFill>
                  <a:srgbClr val="6C6C6C"/>
                </a:solidFill>
                <a:latin typeface="Georgia"/>
                <a:cs typeface="Georgia"/>
              </a:rPr>
              <a:t> </a:t>
            </a:r>
            <a:r>
              <a:rPr lang="en-US" sz="2300" i="1" dirty="0" err="1" smtClean="0">
                <a:solidFill>
                  <a:srgbClr val="6C6C6C"/>
                </a:solidFill>
                <a:latin typeface="Georgia"/>
                <a:cs typeface="Georgia"/>
              </a:rPr>
              <a:t>edodes</a:t>
            </a:r>
            <a:r>
              <a:rPr lang="en-US" sz="2300" i="1" dirty="0" smtClean="0">
                <a:solidFill>
                  <a:srgbClr val="6C6C6C"/>
                </a:solidFill>
                <a:latin typeface="Georgia"/>
                <a:cs typeface="Georgia"/>
              </a:rPr>
              <a:t> </a:t>
            </a:r>
            <a:endParaRPr lang="en-US" sz="2300" dirty="0">
              <a:solidFill>
                <a:srgbClr val="6C6C6C"/>
              </a:solidFill>
              <a:latin typeface="Georgia"/>
              <a:cs typeface="Georgia"/>
            </a:endParaRPr>
          </a:p>
        </p:txBody>
      </p:sp>
      <p:pic>
        <p:nvPicPr>
          <p:cNvPr id="5" name="Picture 4" descr="cool growing technology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83" y="1840113"/>
            <a:ext cx="3015417" cy="441457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1629314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8618825" cy="533400"/>
          </a:xfrm>
        </p:spPr>
        <p:txBody>
          <a:bodyPr>
            <a:normAutofit fontScale="90000"/>
          </a:bodyPr>
          <a:lstStyle/>
          <a:p>
            <a:r>
              <a:rPr lang="en-US" dirty="0"/>
              <a:t>IM6 Full Spectrum Immune Complex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797" y="1720651"/>
            <a:ext cx="86188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srgbClr val="AB1F1F"/>
                </a:solidFill>
                <a:latin typeface="Georgia"/>
                <a:cs typeface="Georgia"/>
              </a:rPr>
              <a:t>What makes IM6 superior to other blends?</a:t>
            </a:r>
            <a:endParaRPr lang="en-US" sz="2800" i="1" dirty="0">
              <a:solidFill>
                <a:srgbClr val="AB1F1F"/>
              </a:solidFill>
              <a:latin typeface="Georgia"/>
              <a:cs typeface="Georgi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2357999"/>
            <a:ext cx="832199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400" dirty="0" smtClean="0">
                <a:solidFill>
                  <a:srgbClr val="6C6C6C"/>
                </a:solidFill>
                <a:latin typeface="Georgia"/>
                <a:cs typeface="Georgia"/>
              </a:rPr>
              <a:t>It’s a </a:t>
            </a:r>
            <a:r>
              <a:rPr lang="en-US" sz="2400" dirty="0">
                <a:solidFill>
                  <a:srgbClr val="6C6C6C"/>
                </a:solidFill>
                <a:latin typeface="Georgia"/>
                <a:cs typeface="Georgia"/>
              </a:rPr>
              <a:t>combination of both water-soluble heteropolysaccharides and HMW non-soluble triple helix beta </a:t>
            </a:r>
            <a:r>
              <a:rPr lang="en-US" sz="2400" dirty="0" err="1" smtClean="0">
                <a:solidFill>
                  <a:srgbClr val="6C6C6C"/>
                </a:solidFill>
                <a:latin typeface="Georgia"/>
                <a:cs typeface="Georgia"/>
              </a:rPr>
              <a:t>glucans</a:t>
            </a:r>
            <a:r>
              <a:rPr lang="en-US" sz="2400" dirty="0" smtClean="0">
                <a:solidFill>
                  <a:srgbClr val="6C6C6C"/>
                </a:solidFill>
                <a:latin typeface="Georgia"/>
                <a:cs typeface="Georgia"/>
              </a:rPr>
              <a:t> 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 smtClean="0">
                <a:solidFill>
                  <a:srgbClr val="6C6C6C"/>
                </a:solidFill>
                <a:latin typeface="Georgia"/>
                <a:cs typeface="Georgia"/>
              </a:rPr>
              <a:t>Fully </a:t>
            </a:r>
            <a:r>
              <a:rPr lang="en-US" sz="2400" dirty="0">
                <a:solidFill>
                  <a:srgbClr val="6C6C6C"/>
                </a:solidFill>
                <a:latin typeface="Georgia"/>
                <a:cs typeface="Georgia"/>
              </a:rPr>
              <a:t>micronized </a:t>
            </a:r>
            <a:r>
              <a:rPr lang="en-US" sz="2400" dirty="0" smtClean="0">
                <a:solidFill>
                  <a:srgbClr val="6C6C6C"/>
                </a:solidFill>
                <a:latin typeface="Georgia"/>
                <a:cs typeface="Georgia"/>
              </a:rPr>
              <a:t>to </a:t>
            </a:r>
            <a:r>
              <a:rPr lang="en-US" sz="2400" dirty="0">
                <a:solidFill>
                  <a:srgbClr val="6C6C6C"/>
                </a:solidFill>
                <a:latin typeface="Georgia"/>
                <a:cs typeface="Georgia"/>
              </a:rPr>
              <a:t>a maximum particle size of less than 40 </a:t>
            </a:r>
            <a:r>
              <a:rPr lang="en-US" sz="2400" dirty="0" smtClean="0">
                <a:solidFill>
                  <a:srgbClr val="6C6C6C"/>
                </a:solidFill>
                <a:latin typeface="Georgia"/>
                <a:cs typeface="Georgia"/>
              </a:rPr>
              <a:t>microns</a:t>
            </a:r>
            <a:endParaRPr lang="en-US" sz="2400" dirty="0">
              <a:solidFill>
                <a:srgbClr val="6C6C6C"/>
              </a:solidFill>
              <a:latin typeface="Georgia"/>
              <a:cs typeface="Georgia"/>
            </a:endParaRPr>
          </a:p>
          <a:p>
            <a:pPr marL="457200" indent="-457200">
              <a:buFont typeface="Arial"/>
              <a:buChar char="•"/>
            </a:pPr>
            <a:r>
              <a:rPr lang="en-US" sz="2400" dirty="0" smtClean="0">
                <a:solidFill>
                  <a:srgbClr val="6C6C6C"/>
                </a:solidFill>
                <a:latin typeface="Georgia"/>
                <a:cs typeface="Georgia"/>
              </a:rPr>
              <a:t>Micronized </a:t>
            </a:r>
            <a:r>
              <a:rPr lang="en-US" sz="2400" dirty="0">
                <a:solidFill>
                  <a:srgbClr val="6C6C6C"/>
                </a:solidFill>
                <a:latin typeface="Georgia"/>
                <a:cs typeface="Georgia"/>
              </a:rPr>
              <a:t>absorption takes place so quickly that there is no breakdown of the active </a:t>
            </a:r>
            <a:r>
              <a:rPr lang="en-US" sz="2400" dirty="0" smtClean="0">
                <a:solidFill>
                  <a:srgbClr val="6C6C6C"/>
                </a:solidFill>
                <a:latin typeface="Georgia"/>
                <a:cs typeface="Georgia"/>
              </a:rPr>
              <a:t>polysaccharides (better beta </a:t>
            </a:r>
            <a:r>
              <a:rPr lang="en-US" sz="2400" dirty="0" err="1" smtClean="0">
                <a:solidFill>
                  <a:srgbClr val="6C6C6C"/>
                </a:solidFill>
                <a:latin typeface="Georgia"/>
                <a:cs typeface="Georgia"/>
              </a:rPr>
              <a:t>glucan</a:t>
            </a:r>
            <a:r>
              <a:rPr lang="en-US" sz="2400" dirty="0" smtClean="0">
                <a:solidFill>
                  <a:srgbClr val="6C6C6C"/>
                </a:solidFill>
                <a:latin typeface="Georgia"/>
                <a:cs typeface="Georgia"/>
              </a:rPr>
              <a:t> potential)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 smtClean="0">
                <a:solidFill>
                  <a:srgbClr val="6C6C6C"/>
                </a:solidFill>
                <a:latin typeface="Georgia"/>
                <a:cs typeface="Georgia"/>
              </a:rPr>
              <a:t>Activates all 260 different classes of immune cells (including NK cells, T cells and macrophages.</a:t>
            </a:r>
            <a:endParaRPr lang="en-US" sz="2400" dirty="0" smtClean="0"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5940055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8618825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“The Whole is Greater than the Sum of its Parts”</a:t>
            </a:r>
            <a:endParaRPr lang="en-US" dirty="0"/>
          </a:p>
        </p:txBody>
      </p:sp>
      <p:graphicFrame>
        <p:nvGraphicFramePr>
          <p:cNvPr id="8" name="Group 644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446350724"/>
              </p:ext>
            </p:extLst>
          </p:nvPr>
        </p:nvGraphicFramePr>
        <p:xfrm>
          <a:off x="4724400" y="1748405"/>
          <a:ext cx="4038600" cy="4619963"/>
        </p:xfrm>
        <a:graphic>
          <a:graphicData uri="http://schemas.openxmlformats.org/drawingml/2006/table">
            <a:tbl>
              <a:tblPr/>
              <a:tblGrid>
                <a:gridCol w="1890713"/>
                <a:gridCol w="727075"/>
                <a:gridCol w="758825"/>
                <a:gridCol w="661987"/>
              </a:tblGrid>
              <a:tr h="5926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Name of Fungus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Daily </a:t>
                      </a:r>
                      <a:r>
                        <a:rPr kumimoji="0" lang="en-US" sz="10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Dosage</a:t>
                      </a:r>
                      <a:endParaRPr kumimoji="0" lang="en-US" sz="1800" b="0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Rate of </a:t>
                      </a:r>
                    </a:p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Complete</a:t>
                      </a:r>
                    </a:p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Recovery</a:t>
                      </a:r>
                      <a:endParaRPr kumimoji="0" lang="en-US" sz="1800" b="0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Anti-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Cancer </a:t>
                      </a:r>
                      <a:r>
                        <a:rPr kumimoji="0" lang="en-US" sz="10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effect</a:t>
                      </a:r>
                      <a:endParaRPr kumimoji="0" lang="en-US" sz="1800" b="0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9630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Agaricus Blazei </a:t>
                      </a:r>
                      <a:r>
                        <a:rPr kumimoji="0" lang="en-US" sz="1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Murill</a:t>
                      </a: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10mmg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90.0%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99.4%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337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Grifola</a:t>
                      </a: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 umbellate  </a:t>
                      </a:r>
                      <a:endParaRPr kumimoji="0" lang="en-US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10mmg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90.0%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98.5%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337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Phellinus</a:t>
                      </a:r>
                      <a:r>
                        <a:rPr kumimoji="0" lang="en-US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1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yucatensis</a:t>
                      </a:r>
                      <a:r>
                        <a:rPr kumimoji="0" lang="en-US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 </a:t>
                      </a:r>
                      <a:endParaRPr kumimoji="0" 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30mmg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87.5%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96.5%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337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Phellinus</a:t>
                      </a:r>
                      <a:r>
                        <a:rPr kumimoji="0" lang="en-US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1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igniarius</a:t>
                      </a:r>
                      <a:r>
                        <a:rPr kumimoji="0" lang="en-US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   </a:t>
                      </a:r>
                      <a:endParaRPr kumimoji="0" 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30mmg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66.7%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87.4%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337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Lenzites</a:t>
                      </a:r>
                      <a:r>
                        <a:rPr kumimoji="0" lang="en-US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1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betulina</a:t>
                      </a:r>
                      <a:r>
                        <a:rPr kumimoji="0" lang="en-US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 </a:t>
                      </a:r>
                      <a:endParaRPr kumimoji="0" 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30mmg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57.1%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70.2%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337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Tricholoma</a:t>
                      </a:r>
                      <a:r>
                        <a:rPr kumimoji="0" lang="en-US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1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matsutake</a:t>
                      </a:r>
                      <a:r>
                        <a:rPr kumimoji="0" lang="en-US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 </a:t>
                      </a:r>
                      <a:endParaRPr kumimoji="0" 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30mmg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55.5%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91.3%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337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Lentinus</a:t>
                      </a: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12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edodes</a:t>
                      </a: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    </a:t>
                      </a:r>
                      <a:endParaRPr kumimoji="0" lang="en-US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30mmg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54.5%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80.7%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337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Coriolus</a:t>
                      </a: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12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versicolor</a:t>
                      </a: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 </a:t>
                      </a:r>
                      <a:endParaRPr kumimoji="0" lang="en-US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30mmg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50.0%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77.5%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337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A6A6A6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Pleurotus</a:t>
                      </a:r>
                      <a:r>
                        <a:rPr kumimoji="0" lang="en-US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6A6A6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1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A6A6A6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ostreatus</a:t>
                      </a:r>
                      <a:r>
                        <a:rPr kumimoji="0" lang="en-US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6A6A6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 </a:t>
                      </a:r>
                      <a:endParaRPr kumimoji="0" 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A6A6A6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6A6A6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30mmg 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A6A6A6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6A6A6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45.5%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A6A6A6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6A6A6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75.3%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A6A6A6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337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A6A6A6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Elfringia</a:t>
                      </a:r>
                      <a:r>
                        <a:rPr kumimoji="0" lang="en-US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6A6A6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1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A6A6A6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applanata</a:t>
                      </a:r>
                      <a:endParaRPr kumimoji="0" 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A6A6A6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6A6A6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30mmg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A6A6A6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6A6A6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45.5%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A6A6A6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6A6A6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64.9%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A6A6A6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337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A6A6A6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Fomitopsis</a:t>
                      </a:r>
                      <a:r>
                        <a:rPr kumimoji="0" lang="en-US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6A6A6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1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A6A6A6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pincicola</a:t>
                      </a:r>
                      <a:endParaRPr kumimoji="0" 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A6A6A6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6A6A6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30mmg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A6A6A6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6A6A6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33.3%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A6A6A6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6A6A6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61.2%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A6A6A6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337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A6A6A6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Fomitopsis</a:t>
                      </a:r>
                      <a:r>
                        <a:rPr kumimoji="0" lang="en-US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6A6A6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1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A6A6A6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cytisna</a:t>
                      </a:r>
                      <a:r>
                        <a:rPr kumimoji="0" lang="en-US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6A6A6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 </a:t>
                      </a:r>
                      <a:endParaRPr kumimoji="0" 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A6A6A6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6A6A6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30mmg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A6A6A6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6A6A6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30.3%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A6A6A6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6A6A6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44.2%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A6A6A6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337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A6A6A6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Pholiota</a:t>
                      </a:r>
                      <a:r>
                        <a:rPr kumimoji="0" lang="en-US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6A6A6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1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A6A6A6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nameko</a:t>
                      </a:r>
                      <a:r>
                        <a:rPr kumimoji="0" lang="en-US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6A6A6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   </a:t>
                      </a:r>
                      <a:endParaRPr kumimoji="0" 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A6A6A6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6A6A6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30mmg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A6A6A6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6A6A6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30.0%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A6A6A6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6A6A6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86.5%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A6A6A6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337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A6A6A6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Flammulina</a:t>
                      </a:r>
                      <a:r>
                        <a:rPr kumimoji="0" lang="en-US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6A6A6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1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A6A6A6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velutipes</a:t>
                      </a:r>
                      <a:r>
                        <a:rPr kumimoji="0" lang="en-US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6A6A6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   </a:t>
                      </a:r>
                      <a:endParaRPr kumimoji="0" 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A6A6A6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6A6A6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30mmg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A6A6A6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6A6A6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30.0%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A6A6A6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6A6A6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81.1%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A6A6A6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337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Ganoderma</a:t>
                      </a: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12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Lucidum</a:t>
                      </a: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 </a:t>
                      </a:r>
                      <a:endParaRPr kumimoji="0" lang="en-US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30mmg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20.0%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Arial" charset="0"/>
                        </a:rPr>
                        <a:t>77.8%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9" name="Text Box 599"/>
          <p:cNvSpPr txBox="1">
            <a:spLocks noChangeArrowheads="1"/>
          </p:cNvSpPr>
          <p:nvPr/>
        </p:nvSpPr>
        <p:spPr bwMode="auto">
          <a:xfrm>
            <a:off x="4724400" y="6400800"/>
            <a:ext cx="3352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0" i="1" dirty="0">
                <a:solidFill>
                  <a:srgbClr val="000000"/>
                </a:solidFill>
                <a:latin typeface="Book Antiqua" pitchFamily="18" charset="0"/>
              </a:rPr>
              <a:t>Osaki, Kato, Yamamoto, Okubo, Miyazaki 1994</a:t>
            </a:r>
          </a:p>
        </p:txBody>
      </p:sp>
      <p:sp>
        <p:nvSpPr>
          <p:cNvPr id="10" name="Text Box 600"/>
          <p:cNvSpPr txBox="1">
            <a:spLocks noChangeArrowheads="1"/>
          </p:cNvSpPr>
          <p:nvPr/>
        </p:nvSpPr>
        <p:spPr bwMode="auto">
          <a:xfrm>
            <a:off x="533399" y="1669393"/>
            <a:ext cx="4075543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33363" indent="-233363">
              <a:spcBef>
                <a:spcPct val="50000"/>
              </a:spcBef>
              <a:buFontTx/>
              <a:buChar char="•"/>
            </a:pPr>
            <a:r>
              <a:rPr lang="en-US" sz="2400" b="0" dirty="0" smtClean="0">
                <a:solidFill>
                  <a:srgbClr val="7F7F7F"/>
                </a:solidFill>
                <a:latin typeface="Georgia"/>
                <a:cs typeface="Georgia"/>
              </a:rPr>
              <a:t>It is easier for pathogens to adapt and become resistant to one mushroom than to several.</a:t>
            </a:r>
          </a:p>
          <a:p>
            <a:pPr marL="233363" indent="-233363">
              <a:spcBef>
                <a:spcPct val="50000"/>
              </a:spcBef>
              <a:buFontTx/>
              <a:buChar char="•"/>
            </a:pPr>
            <a:r>
              <a:rPr lang="en-US" sz="2400" dirty="0" smtClean="0">
                <a:solidFill>
                  <a:srgbClr val="7F7F7F"/>
                </a:solidFill>
                <a:latin typeface="Georgia"/>
                <a:cs typeface="Georgia"/>
              </a:rPr>
              <a:t>Each mushroom species has a unique arsenal of anti-infective and </a:t>
            </a:r>
            <a:r>
              <a:rPr lang="en-US" sz="2400" dirty="0" err="1" smtClean="0">
                <a:solidFill>
                  <a:srgbClr val="7F7F7F"/>
                </a:solidFill>
                <a:latin typeface="Georgia"/>
                <a:cs typeface="Georgia"/>
              </a:rPr>
              <a:t>immunomodulating</a:t>
            </a:r>
            <a:r>
              <a:rPr lang="en-US" sz="2400" dirty="0" smtClean="0">
                <a:solidFill>
                  <a:srgbClr val="7F7F7F"/>
                </a:solidFill>
                <a:latin typeface="Georgia"/>
                <a:cs typeface="Georgia"/>
              </a:rPr>
              <a:t> agents.</a:t>
            </a:r>
          </a:p>
          <a:p>
            <a:pPr marL="233363" indent="-233363">
              <a:spcBef>
                <a:spcPct val="50000"/>
              </a:spcBef>
              <a:buFontTx/>
              <a:buChar char="•"/>
            </a:pPr>
            <a:r>
              <a:rPr lang="en-US" sz="2400" b="0" dirty="0" smtClean="0">
                <a:solidFill>
                  <a:srgbClr val="7F7F7F"/>
                </a:solidFill>
                <a:latin typeface="Georgia"/>
                <a:cs typeface="Georgia"/>
              </a:rPr>
              <a:t>The synergy makes the blend more medicinally powerful than most.</a:t>
            </a:r>
            <a:endParaRPr lang="en-US" sz="2400" b="0" dirty="0">
              <a:solidFill>
                <a:srgbClr val="7F7F7F"/>
              </a:solidFill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2842555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878" y="609600"/>
            <a:ext cx="8835522" cy="533400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smtClean="0"/>
              <a:t>MegaDefense Offers Superior Beta </a:t>
            </a:r>
            <a:r>
              <a:rPr lang="en-US" dirty="0" err="1" smtClean="0"/>
              <a:t>Glucan</a:t>
            </a:r>
            <a:r>
              <a:rPr lang="en-US" dirty="0" smtClean="0"/>
              <a:t> Potential</a:t>
            </a:r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114799" y="1581462"/>
            <a:ext cx="4887418" cy="52765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300" dirty="0" smtClean="0">
                <a:solidFill>
                  <a:srgbClr val="7F7F7F"/>
                </a:solidFill>
                <a:latin typeface="Georgia"/>
                <a:cs typeface="Georgia"/>
              </a:rPr>
              <a:t>Includes the beta </a:t>
            </a:r>
            <a:r>
              <a:rPr lang="en-US" sz="2300" dirty="0" err="1" smtClean="0">
                <a:solidFill>
                  <a:srgbClr val="7F7F7F"/>
                </a:solidFill>
                <a:latin typeface="Georgia"/>
                <a:cs typeface="Georgia"/>
              </a:rPr>
              <a:t>glucans</a:t>
            </a:r>
            <a:r>
              <a:rPr lang="en-US" sz="2300" dirty="0" smtClean="0">
                <a:solidFill>
                  <a:srgbClr val="7F7F7F"/>
                </a:solidFill>
                <a:latin typeface="Georgia"/>
                <a:cs typeface="Georgia"/>
              </a:rPr>
              <a:t> of 6 species of medicinal mushrooms (each with slightly different polysaccharide structures)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300" dirty="0">
                <a:solidFill>
                  <a:srgbClr val="7F7F7F"/>
                </a:solidFill>
                <a:latin typeface="Georgia"/>
                <a:cs typeface="Georgia"/>
              </a:rPr>
              <a:t>I</a:t>
            </a:r>
            <a:r>
              <a:rPr lang="en-US" sz="2300" dirty="0" smtClean="0">
                <a:solidFill>
                  <a:srgbClr val="7F7F7F"/>
                </a:solidFill>
                <a:latin typeface="Georgia"/>
                <a:cs typeface="Georgia"/>
              </a:rPr>
              <a:t>ncludes all the biologically active components from the mushroom species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300" dirty="0" smtClean="0">
                <a:solidFill>
                  <a:srgbClr val="7F7F7F"/>
                </a:solidFill>
                <a:latin typeface="Georgia"/>
                <a:cs typeface="Georgia"/>
              </a:rPr>
              <a:t>Micronized to a particle size less than 40 microns, its far more bioavailable then other beta </a:t>
            </a:r>
            <a:r>
              <a:rPr lang="en-US" sz="2300" dirty="0" err="1" smtClean="0">
                <a:solidFill>
                  <a:srgbClr val="7F7F7F"/>
                </a:solidFill>
                <a:latin typeface="Georgia"/>
                <a:cs typeface="Georgia"/>
              </a:rPr>
              <a:t>glucan</a:t>
            </a:r>
            <a:r>
              <a:rPr lang="en-US" sz="2300" dirty="0" smtClean="0">
                <a:solidFill>
                  <a:srgbClr val="7F7F7F"/>
                </a:solidFill>
                <a:latin typeface="Georgia"/>
                <a:cs typeface="Georgia"/>
              </a:rPr>
              <a:t> products.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Georgia"/>
                <a:cs typeface="Georgia"/>
              </a:rPr>
              <a:t>Result: Activates all 260 different</a:t>
            </a:r>
            <a:r>
              <a:rPr kumimoji="0" lang="en-US" sz="2300" b="0" i="0" u="none" strike="noStrike" kern="1200" cap="none" spc="0" normalizeH="0" noProof="0" dirty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Georgia"/>
                <a:cs typeface="Georgia"/>
              </a:rPr>
              <a:t> classes of immune cells. No other product can compete!!</a:t>
            </a:r>
            <a:endParaRPr kumimoji="0" lang="en-US" sz="2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/>
              <a:cs typeface="Georgia"/>
            </a:endParaRPr>
          </a:p>
        </p:txBody>
      </p:sp>
      <p:graphicFrame>
        <p:nvGraphicFramePr>
          <p:cNvPr id="7" name="Object 5"/>
          <p:cNvGraphicFramePr>
            <a:graphicFrameLocks noChangeAspect="1"/>
          </p:cNvGraphicFramePr>
          <p:nvPr/>
        </p:nvGraphicFramePr>
        <p:xfrm>
          <a:off x="228600" y="2133600"/>
          <a:ext cx="3706813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Photo Editor Photo" r:id="rId4" imgW="905001" imgH="1104762" progId="">
                  <p:embed/>
                </p:oleObj>
              </mc:Choice>
              <mc:Fallback>
                <p:oleObj name="Photo Editor Photo" r:id="rId4" imgW="905001" imgH="1104762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133600"/>
                        <a:ext cx="3706813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FAA26D3D-D897-4be2-8F04-BA451C77F1D7}">
                          <ma14:placeholderFlag xmlns:ma14="http://schemas.microsoft.com/office/mac/drawingml/2011/main" val="1"/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478384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Advantage.thmx</Template>
  <TotalTime>880</TotalTime>
  <Words>626</Words>
  <Application>Microsoft Macintosh PowerPoint</Application>
  <PresentationFormat>On-screen Show (4:3)</PresentationFormat>
  <Paragraphs>166</Paragraphs>
  <Slides>14</Slides>
  <Notes>10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Office Theme</vt:lpstr>
      <vt:lpstr>Photo Editor Photo</vt:lpstr>
      <vt:lpstr>You are Surrounded</vt:lpstr>
      <vt:lpstr>There’s No Escape</vt:lpstr>
      <vt:lpstr>MegaDefense is the Answer!</vt:lpstr>
      <vt:lpstr>NCD Activated Zeolite</vt:lpstr>
      <vt:lpstr>NCD Activated Zeolite</vt:lpstr>
      <vt:lpstr>IM6 Full Spectrum Immune Complex</vt:lpstr>
      <vt:lpstr>IM6 Full Spectrum Immune Complex</vt:lpstr>
      <vt:lpstr>“The Whole is Greater than the Sum of its Parts”</vt:lpstr>
      <vt:lpstr>MegaDefense Offers Superior Beta Glucan Potential</vt:lpstr>
      <vt:lpstr>IM6 Full Spectrum Immune Complex</vt:lpstr>
      <vt:lpstr>Medicinal Mushrooms</vt:lpstr>
      <vt:lpstr>Medicinal Mushrooms</vt:lpstr>
      <vt:lpstr>IM6 Full Spectrum Immune Complex</vt:lpstr>
      <vt:lpstr>Synergy of Ingredients</vt:lpstr>
    </vt:vector>
  </TitlesOfParts>
  <Company>Waiora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Robin Freytag</dc:creator>
  <cp:lastModifiedBy>Robin Freytag</cp:lastModifiedBy>
  <cp:revision>45</cp:revision>
  <cp:lastPrinted>2013-02-26T20:35:13Z</cp:lastPrinted>
  <dcterms:created xsi:type="dcterms:W3CDTF">2012-06-04T20:01:42Z</dcterms:created>
  <dcterms:modified xsi:type="dcterms:W3CDTF">2013-03-04T20:20:03Z</dcterms:modified>
</cp:coreProperties>
</file>