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handoutMasterIdLst>
    <p:handoutMasterId r:id="rId28"/>
  </p:handoutMasterIdLst>
  <p:sldIdLst>
    <p:sldId id="277" r:id="rId2"/>
    <p:sldId id="282" r:id="rId3"/>
    <p:sldId id="269" r:id="rId4"/>
    <p:sldId id="283" r:id="rId5"/>
    <p:sldId id="284" r:id="rId6"/>
    <p:sldId id="285" r:id="rId7"/>
    <p:sldId id="286" r:id="rId8"/>
    <p:sldId id="287" r:id="rId9"/>
    <p:sldId id="288" r:id="rId10"/>
    <p:sldId id="270" r:id="rId11"/>
    <p:sldId id="271" r:id="rId12"/>
    <p:sldId id="290" r:id="rId13"/>
    <p:sldId id="291" r:id="rId14"/>
    <p:sldId id="292" r:id="rId15"/>
    <p:sldId id="293" r:id="rId16"/>
    <p:sldId id="294" r:id="rId17"/>
    <p:sldId id="295" r:id="rId18"/>
    <p:sldId id="272" r:id="rId19"/>
    <p:sldId id="273" r:id="rId20"/>
    <p:sldId id="274" r:id="rId21"/>
    <p:sldId id="278" r:id="rId22"/>
    <p:sldId id="279" r:id="rId23"/>
    <p:sldId id="280" r:id="rId24"/>
    <p:sldId id="275" r:id="rId25"/>
    <p:sldId id="296" r:id="rId26"/>
  </p:sldIdLst>
  <p:sldSz cx="9144000" cy="6858000" type="screen4x3"/>
  <p:notesSz cx="7077075" cy="9383713"/>
  <p:defaultTextStyle>
    <a:defPPr>
      <a:defRPr lang="en-US"/>
    </a:defPPr>
    <a:lvl1pPr algn="l" rtl="0" fontAlgn="base">
      <a:spcBef>
        <a:spcPct val="0"/>
      </a:spcBef>
      <a:spcAft>
        <a:spcPct val="0"/>
      </a:spcAft>
      <a:defRPr sz="2800" kern="1200">
        <a:solidFill>
          <a:schemeClr val="tx1"/>
        </a:solidFill>
        <a:latin typeface="Times" pitchFamily="18" charset="0"/>
        <a:ea typeface="+mn-ea"/>
        <a:cs typeface="Arial" charset="0"/>
      </a:defRPr>
    </a:lvl1pPr>
    <a:lvl2pPr marL="457200" algn="l" rtl="0" fontAlgn="base">
      <a:spcBef>
        <a:spcPct val="0"/>
      </a:spcBef>
      <a:spcAft>
        <a:spcPct val="0"/>
      </a:spcAft>
      <a:defRPr sz="2800" kern="1200">
        <a:solidFill>
          <a:schemeClr val="tx1"/>
        </a:solidFill>
        <a:latin typeface="Times" pitchFamily="18" charset="0"/>
        <a:ea typeface="+mn-ea"/>
        <a:cs typeface="Arial" charset="0"/>
      </a:defRPr>
    </a:lvl2pPr>
    <a:lvl3pPr marL="914400" algn="l" rtl="0" fontAlgn="base">
      <a:spcBef>
        <a:spcPct val="0"/>
      </a:spcBef>
      <a:spcAft>
        <a:spcPct val="0"/>
      </a:spcAft>
      <a:defRPr sz="2800" kern="1200">
        <a:solidFill>
          <a:schemeClr val="tx1"/>
        </a:solidFill>
        <a:latin typeface="Times" pitchFamily="18" charset="0"/>
        <a:ea typeface="+mn-ea"/>
        <a:cs typeface="Arial" charset="0"/>
      </a:defRPr>
    </a:lvl3pPr>
    <a:lvl4pPr marL="1371600" algn="l" rtl="0" fontAlgn="base">
      <a:spcBef>
        <a:spcPct val="0"/>
      </a:spcBef>
      <a:spcAft>
        <a:spcPct val="0"/>
      </a:spcAft>
      <a:defRPr sz="2800" kern="1200">
        <a:solidFill>
          <a:schemeClr val="tx1"/>
        </a:solidFill>
        <a:latin typeface="Times" pitchFamily="18" charset="0"/>
        <a:ea typeface="+mn-ea"/>
        <a:cs typeface="Arial" charset="0"/>
      </a:defRPr>
    </a:lvl4pPr>
    <a:lvl5pPr marL="1828800" algn="l" rtl="0" fontAlgn="base">
      <a:spcBef>
        <a:spcPct val="0"/>
      </a:spcBef>
      <a:spcAft>
        <a:spcPct val="0"/>
      </a:spcAft>
      <a:defRPr sz="2800" kern="1200">
        <a:solidFill>
          <a:schemeClr val="tx1"/>
        </a:solidFill>
        <a:latin typeface="Times" pitchFamily="18" charset="0"/>
        <a:ea typeface="+mn-ea"/>
        <a:cs typeface="Arial" charset="0"/>
      </a:defRPr>
    </a:lvl5pPr>
    <a:lvl6pPr marL="2286000" algn="l" defTabSz="914400" rtl="0" eaLnBrk="1" latinLnBrk="0" hangingPunct="1">
      <a:defRPr sz="2800" kern="1200">
        <a:solidFill>
          <a:schemeClr val="tx1"/>
        </a:solidFill>
        <a:latin typeface="Times" pitchFamily="18" charset="0"/>
        <a:ea typeface="+mn-ea"/>
        <a:cs typeface="Arial" charset="0"/>
      </a:defRPr>
    </a:lvl6pPr>
    <a:lvl7pPr marL="2743200" algn="l" defTabSz="914400" rtl="0" eaLnBrk="1" latinLnBrk="0" hangingPunct="1">
      <a:defRPr sz="2800" kern="1200">
        <a:solidFill>
          <a:schemeClr val="tx1"/>
        </a:solidFill>
        <a:latin typeface="Times" pitchFamily="18" charset="0"/>
        <a:ea typeface="+mn-ea"/>
        <a:cs typeface="Arial" charset="0"/>
      </a:defRPr>
    </a:lvl7pPr>
    <a:lvl8pPr marL="3200400" algn="l" defTabSz="914400" rtl="0" eaLnBrk="1" latinLnBrk="0" hangingPunct="1">
      <a:defRPr sz="2800" kern="1200">
        <a:solidFill>
          <a:schemeClr val="tx1"/>
        </a:solidFill>
        <a:latin typeface="Times" pitchFamily="18" charset="0"/>
        <a:ea typeface="+mn-ea"/>
        <a:cs typeface="Arial" charset="0"/>
      </a:defRPr>
    </a:lvl8pPr>
    <a:lvl9pPr marL="3657600" algn="l" defTabSz="914400" rtl="0" eaLnBrk="1" latinLnBrk="0" hangingPunct="1">
      <a:defRPr sz="28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032"/>
    <a:srgbClr val="386A85"/>
    <a:srgbClr val="FF5050"/>
    <a:srgbClr val="007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94620" autoAdjust="0"/>
  </p:normalViewPr>
  <p:slideViewPr>
    <p:cSldViewPr>
      <p:cViewPr varScale="1">
        <p:scale>
          <a:sx n="136" d="100"/>
          <a:sy n="136" d="100"/>
        </p:scale>
        <p:origin x="-17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4055" tIns="47028" rIns="94055" bIns="47028"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4055" tIns="47028" rIns="94055" bIns="47028" rtlCol="0"/>
          <a:lstStyle>
            <a:lvl1pPr algn="r" eaLnBrk="0" hangingPunct="0">
              <a:defRPr sz="1200" smtClean="0">
                <a:cs typeface="+mn-cs"/>
              </a:defRPr>
            </a:lvl1pPr>
          </a:lstStyle>
          <a:p>
            <a:pPr>
              <a:defRPr/>
            </a:pPr>
            <a:fld id="{AE3785C8-3352-4D4A-B154-C29BA5041FA2}" type="datetimeFigureOut">
              <a:rPr lang="en-US"/>
              <a:pPr>
                <a:defRPr/>
              </a:pPr>
              <a:t>3/4/13</a:t>
            </a:fld>
            <a:endParaRPr lang="en-US"/>
          </a:p>
        </p:txBody>
      </p:sp>
      <p:sp>
        <p:nvSpPr>
          <p:cNvPr id="4" name="Footer Placeholder 3"/>
          <p:cNvSpPr>
            <a:spLocks noGrp="1"/>
          </p:cNvSpPr>
          <p:nvPr>
            <p:ph type="ftr" sz="quarter" idx="2"/>
          </p:nvPr>
        </p:nvSpPr>
        <p:spPr>
          <a:xfrm>
            <a:off x="0" y="8912225"/>
            <a:ext cx="3067050" cy="469900"/>
          </a:xfrm>
          <a:prstGeom prst="rect">
            <a:avLst/>
          </a:prstGeom>
        </p:spPr>
        <p:txBody>
          <a:bodyPr vert="horz" lIns="94055" tIns="47028" rIns="94055" bIns="47028"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4008438" y="8912225"/>
            <a:ext cx="3067050" cy="469900"/>
          </a:xfrm>
          <a:prstGeom prst="rect">
            <a:avLst/>
          </a:prstGeom>
        </p:spPr>
        <p:txBody>
          <a:bodyPr vert="horz" lIns="94055" tIns="47028" rIns="94055" bIns="47028" rtlCol="0" anchor="b"/>
          <a:lstStyle>
            <a:lvl1pPr algn="r" eaLnBrk="0" hangingPunct="0">
              <a:defRPr sz="1200" smtClean="0">
                <a:cs typeface="+mn-cs"/>
              </a:defRPr>
            </a:lvl1pPr>
          </a:lstStyle>
          <a:p>
            <a:pPr>
              <a:defRPr/>
            </a:pPr>
            <a:fld id="{15D9DC00-0C95-4AC4-B4D2-152CAE5932C6}" type="slidenum">
              <a:rPr lang="en-US"/>
              <a:pPr>
                <a:defRPr/>
              </a:pPr>
              <a:t>‹#›</a:t>
            </a:fld>
            <a:endParaRPr lang="en-US"/>
          </a:p>
        </p:txBody>
      </p:sp>
    </p:spTree>
    <p:extLst>
      <p:ext uri="{BB962C8B-B14F-4D97-AF65-F5344CB8AC3E}">
        <p14:creationId xmlns:p14="http://schemas.microsoft.com/office/powerpoint/2010/main" val="126165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D08A890-3519-4E9C-B849-86D370155C22}" type="datetimeFigureOut">
              <a:rPr lang="en-US" smtClean="0"/>
              <a:pPr/>
              <a:t>3/4/13</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7700"/>
            <a:ext cx="5661025" cy="4222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22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2225"/>
            <a:ext cx="3067050" cy="469900"/>
          </a:xfrm>
          <a:prstGeom prst="rect">
            <a:avLst/>
          </a:prstGeom>
        </p:spPr>
        <p:txBody>
          <a:bodyPr vert="horz" lIns="91440" tIns="45720" rIns="91440" bIns="45720" rtlCol="0" anchor="b"/>
          <a:lstStyle>
            <a:lvl1pPr algn="r">
              <a:defRPr sz="1200"/>
            </a:lvl1pPr>
          </a:lstStyle>
          <a:p>
            <a:fld id="{269C2EE4-A898-4E3A-BD35-C2B4DE5B1588}" type="slidenum">
              <a:rPr lang="en-US" smtClean="0"/>
              <a:pPr/>
              <a:t>‹#›</a:t>
            </a:fld>
            <a:endParaRPr lang="en-US"/>
          </a:p>
        </p:txBody>
      </p:sp>
    </p:spTree>
    <p:extLst>
      <p:ext uri="{BB962C8B-B14F-4D97-AF65-F5344CB8AC3E}">
        <p14:creationId xmlns:p14="http://schemas.microsoft.com/office/powerpoint/2010/main" val="40777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9E52DF-0142-486B-B0B8-9008700FE157}" type="slidenum">
              <a:rPr lang="en-US"/>
              <a:pPr/>
              <a:t>2</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b="1" dirty="0"/>
              <a:t>RELATED RESEARCH / STATS </a:t>
            </a:r>
            <a:r>
              <a:rPr lang="en-US" b="1" i="1" dirty="0"/>
              <a:t>(Toxic Overload)</a:t>
            </a:r>
            <a:endParaRPr lang="en-US" dirty="0"/>
          </a:p>
          <a:p>
            <a:r>
              <a:rPr lang="en-US" sz="1100" dirty="0">
                <a:latin typeface="Times New Roman" pitchFamily="18" charset="0"/>
              </a:rPr>
              <a:t>According to the Chairman of the American Board of Clinical Metal Toxicology, “Most of the diseases of aging—vascular, most cancers, arthritis and others—have been shown to be associated with toxic metals and persistent organic pollutants. Vascular diseases, stroke, heart attack, plus most of the cancers and macular degeneration, have been directly linked to lead.</a:t>
            </a:r>
          </a:p>
          <a:p>
            <a:r>
              <a:rPr lang="en-US" sz="1100" dirty="0">
                <a:latin typeface="Times New Roman" pitchFamily="18" charset="0"/>
              </a:rPr>
              <a:t>Humans are now struggling under a burden of multiple environmental toxins. For many individuals, this is not from workplace exposure, but from simply living in a polluted world. Some individuals appear to be less able to clear the daily chemical exposure from the body than others, leading to a total load of toxins that exceeds the ability of the body to adapt. When the toxic load reaches this point, damage to certain organ systems can occur. The major organ systems affected are the immune, neurological, and endocrine systems. Immunotoxicity may be the major factor in the increasing rates of asthma, allergies, cancers, and chronic viral infections. Neurological toxicity can affect cognition, mood, and cause chronic neurological illnesses. Endocrine toxicity can affect reproduction, menses, libido, metabolism, stress-handling ability, glucose regulation, and other important functions. While this all seems overwhelming, there are ways to approach these problems. (Source: </a:t>
            </a:r>
            <a:r>
              <a:rPr lang="en-US" sz="1100" i="1" dirty="0" err="1">
                <a:latin typeface="Times New Roman" pitchFamily="18" charset="0"/>
              </a:rPr>
              <a:t>Altern</a:t>
            </a:r>
            <a:r>
              <a:rPr lang="en-US" sz="1100" i="1" dirty="0">
                <a:latin typeface="Times New Roman" pitchFamily="18" charset="0"/>
              </a:rPr>
              <a:t> Med Rev 2000</a:t>
            </a:r>
            <a:r>
              <a:rPr lang="en-US" sz="1100" dirty="0">
                <a:latin typeface="Times New Roman" pitchFamily="18" charset="0"/>
              </a:rPr>
              <a:t>)</a:t>
            </a:r>
          </a:p>
          <a:p>
            <a:endParaRPr lang="en-US" sz="1100" dirty="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0B95F-E858-40E6-A853-75EF9FD90C2A}" type="slidenum">
              <a:rPr lang="en-US"/>
              <a:pPr/>
              <a:t>14</a:t>
            </a:fld>
            <a:endParaRPr lang="en-US"/>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p:txBody>
          <a:bodyPr/>
          <a:lstStyle/>
          <a:p>
            <a:pPr>
              <a:lnSpc>
                <a:spcPct val="80000"/>
              </a:lnSpc>
            </a:pPr>
            <a:r>
              <a:rPr lang="en-US" sz="1400" b="1" dirty="0"/>
              <a:t>RELATED RESEARCH / STATS </a:t>
            </a:r>
            <a:r>
              <a:rPr lang="en-US" sz="1400" b="1" i="1" dirty="0"/>
              <a:t>(Things in our home)</a:t>
            </a:r>
            <a:endParaRPr lang="en-US" sz="1400" dirty="0"/>
          </a:p>
          <a:p>
            <a:pPr>
              <a:lnSpc>
                <a:spcPct val="80000"/>
              </a:lnSpc>
            </a:pPr>
            <a:r>
              <a:rPr lang="en-US" sz="1000" dirty="0">
                <a:latin typeface="Times New Roman" pitchFamily="18" charset="0"/>
              </a:rPr>
              <a:t>Many consumers bring toxins into their homes themselves. Many of the products believed to improve the look and scent of homes can actually harm the people living there. This brings up the question of whether these household-cleaning products might at least partially cause ADHD and other learning and behavioral disorders. Unfortunately, these cleaners aren't the only consumer products containing chemicals. Fabric dryer sheets actually put petroleum and potentially dangerous artificial fragrances on clothes and air fresheners also contain these fragrances, which may interfere with hormone communication systems. (Source: Newstarget.com)</a:t>
            </a:r>
          </a:p>
          <a:p>
            <a:pPr>
              <a:lnSpc>
                <a:spcPct val="80000"/>
              </a:lnSpc>
            </a:pPr>
            <a:r>
              <a:rPr lang="en-US" sz="1000" dirty="0">
                <a:latin typeface="Times New Roman" pitchFamily="18" charset="0"/>
              </a:rPr>
              <a:t>A chemical found in cleaning materials, textiles and plastics pose a breast cancer threat.  According to the Journal of Applied Toxicology scientists from Texas and Southern Carolina reports 4-nonylphenol, triggers breast cancer in mice. </a:t>
            </a:r>
            <a:r>
              <a:rPr lang="en-US" sz="1000" dirty="0" err="1">
                <a:latin typeface="Times New Roman" pitchFamily="18" charset="0"/>
              </a:rPr>
              <a:t>Nonylphenol</a:t>
            </a:r>
            <a:r>
              <a:rPr lang="en-US" sz="1000" dirty="0">
                <a:latin typeface="Times New Roman" pitchFamily="18" charset="0"/>
              </a:rPr>
              <a:t> mimics female sex hormone </a:t>
            </a:r>
            <a:r>
              <a:rPr lang="en-US" sz="1000" dirty="0" err="1">
                <a:latin typeface="Times New Roman" pitchFamily="18" charset="0"/>
              </a:rPr>
              <a:t>oestrogen</a:t>
            </a:r>
            <a:r>
              <a:rPr lang="en-US" sz="1000" dirty="0">
                <a:latin typeface="Times New Roman" pitchFamily="18" charset="0"/>
              </a:rPr>
              <a:t> once in the body. In the liver, it stimulates an enzyme system that in turn increases the production of another similar hormone </a:t>
            </a:r>
            <a:r>
              <a:rPr lang="en-US" sz="1000" dirty="0" err="1">
                <a:latin typeface="Times New Roman" pitchFamily="18" charset="0"/>
              </a:rPr>
              <a:t>estriol</a:t>
            </a:r>
            <a:r>
              <a:rPr lang="en-US" sz="1000" dirty="0">
                <a:latin typeface="Times New Roman" pitchFamily="18" charset="0"/>
              </a:rPr>
              <a:t>. Both </a:t>
            </a:r>
            <a:r>
              <a:rPr lang="en-US" sz="1000" dirty="0" err="1">
                <a:latin typeface="Times New Roman" pitchFamily="18" charset="0"/>
              </a:rPr>
              <a:t>oestrogen</a:t>
            </a:r>
            <a:r>
              <a:rPr lang="en-US" sz="1000" dirty="0">
                <a:latin typeface="Times New Roman" pitchFamily="18" charset="0"/>
              </a:rPr>
              <a:t> and </a:t>
            </a:r>
            <a:r>
              <a:rPr lang="en-US" sz="1000" dirty="0" err="1">
                <a:latin typeface="Times New Roman" pitchFamily="18" charset="0"/>
              </a:rPr>
              <a:t>estriol</a:t>
            </a:r>
            <a:r>
              <a:rPr lang="en-US" sz="1000" dirty="0">
                <a:latin typeface="Times New Roman" pitchFamily="18" charset="0"/>
              </a:rPr>
              <a:t> have been linked with breast cancer. It also binds to </a:t>
            </a:r>
            <a:r>
              <a:rPr lang="en-US" sz="1000" dirty="0" err="1">
                <a:latin typeface="Times New Roman" pitchFamily="18" charset="0"/>
              </a:rPr>
              <a:t>oestrogen</a:t>
            </a:r>
            <a:r>
              <a:rPr lang="en-US" sz="1000" dirty="0">
                <a:latin typeface="Times New Roman" pitchFamily="18" charset="0"/>
              </a:rPr>
              <a:t> receptors in the breast that can trigger cancer growth to a greater extent than </a:t>
            </a:r>
            <a:r>
              <a:rPr lang="en-US" sz="1000" dirty="0" err="1">
                <a:latin typeface="Times New Roman" pitchFamily="18" charset="0"/>
              </a:rPr>
              <a:t>oestrogen</a:t>
            </a:r>
            <a:r>
              <a:rPr lang="en-US" sz="1000" dirty="0">
                <a:latin typeface="Times New Roman" pitchFamily="18" charset="0"/>
              </a:rPr>
              <a:t>.</a:t>
            </a:r>
          </a:p>
          <a:p>
            <a:pPr>
              <a:lnSpc>
                <a:spcPct val="80000"/>
              </a:lnSpc>
            </a:pPr>
            <a:r>
              <a:rPr lang="en-US" sz="1000" dirty="0">
                <a:latin typeface="Times New Roman" pitchFamily="18" charset="0"/>
              </a:rPr>
              <a:t>Pollutants inside buildings vastly outnumber those outside, said Jed Waldman, who heads the Indoor Air Quality program at the California Department of Health Services. And the chances of breathing a pollutant released indoors are 1,000 times greater than if it is released outside, he said.</a:t>
            </a:r>
          </a:p>
          <a:p>
            <a:pPr>
              <a:lnSpc>
                <a:spcPct val="80000"/>
              </a:lnSpc>
            </a:pPr>
            <a:r>
              <a:rPr lang="en-US" sz="1000" dirty="0">
                <a:latin typeface="Times New Roman" pitchFamily="18" charset="0"/>
              </a:rPr>
              <a:t>The scientific community is getting more serious about the carcinogenicity of Teflon chemical PFOA or C8, manufactured solely by DuPont. The Environmental Protection Agency (EPA)'s Science Advisory Board voted unanimously Wednesday to recommend that the descriptor of PFOA should be upgraded from the current "suggestive carcinogen" to a "likely carcinogen", Associated Press reported. A previous EPA's review resulted in the current status of the Teflon chemical PFOA. PFOA is a processing aid used in the manufacture of anti-grease and water-proof </a:t>
            </a:r>
            <a:r>
              <a:rPr lang="en-US" sz="1000" dirty="0" err="1">
                <a:latin typeface="Times New Roman" pitchFamily="18" charset="0"/>
              </a:rPr>
              <a:t>fluoropolymers</a:t>
            </a:r>
            <a:r>
              <a:rPr lang="en-US" sz="1000" dirty="0">
                <a:latin typeface="Times New Roman" pitchFamily="18" charset="0"/>
              </a:rPr>
              <a:t>, which are widely used in many products that need these anti-grease and water-repellent properties such as non-stick cookware, water-proof clothing, furniture, food wrappers and other packaging. PFOA has been known to cause cancer in mammals. The current review covered some previously unpublished studies. Studies have found that more than 95 percent Americans carry C8 in their blood. (Source: </a:t>
            </a:r>
            <a:r>
              <a:rPr lang="en-US" sz="1000" i="1" dirty="0">
                <a:latin typeface="Times New Roman" pitchFamily="18" charset="0"/>
              </a:rPr>
              <a:t>foodconsumer.org</a:t>
            </a:r>
            <a:r>
              <a:rPr lang="en-US" sz="1000" dirty="0">
                <a:latin typeface="Times New Roman" pitchFamily="18" charset="0"/>
              </a:rPr>
              <a:t>)</a:t>
            </a:r>
          </a:p>
          <a:p>
            <a:pPr>
              <a:lnSpc>
                <a:spcPct val="80000"/>
              </a:lnSpc>
            </a:pPr>
            <a:endParaRPr lang="en-US" sz="100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16351-5723-4669-8EFC-5FAE8E9BBC89}" type="slidenum">
              <a:rPr lang="en-US"/>
              <a:pPr/>
              <a:t>15</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22314" y="4461110"/>
            <a:ext cx="5232449" cy="4538025"/>
          </a:xfrm>
        </p:spPr>
        <p:txBody>
          <a:bodyPr/>
          <a:lstStyle/>
          <a:p>
            <a:pPr>
              <a:lnSpc>
                <a:spcPct val="90000"/>
              </a:lnSpc>
            </a:pPr>
            <a:r>
              <a:rPr lang="en-US" b="1" dirty="0"/>
              <a:t>RELATED RESEARCH / STATS </a:t>
            </a:r>
            <a:r>
              <a:rPr lang="en-US" b="1" i="1" dirty="0"/>
              <a:t>(Your Home)</a:t>
            </a:r>
            <a:endParaRPr lang="en-US" dirty="0"/>
          </a:p>
          <a:p>
            <a:pPr>
              <a:lnSpc>
                <a:spcPct val="90000"/>
              </a:lnSpc>
            </a:pPr>
            <a:r>
              <a:rPr lang="en-US" sz="1100" dirty="0">
                <a:latin typeface="Times New Roman" pitchFamily="18" charset="0"/>
              </a:rPr>
              <a:t>Even the new carpet in your home or workplace might be making you sick because of the glue used to put it down. The substance contains the human carcinogen benzene and the neurotoxin </a:t>
            </a:r>
            <a:r>
              <a:rPr lang="en-US" sz="1100" dirty="0" err="1">
                <a:latin typeface="Times New Roman" pitchFamily="18" charset="0"/>
              </a:rPr>
              <a:t>xylene</a:t>
            </a:r>
            <a:r>
              <a:rPr lang="en-US" sz="1100" dirty="0">
                <a:latin typeface="Times New Roman" pitchFamily="18" charset="0"/>
              </a:rPr>
              <a:t> -- one of the unhealthiest chemical combinations you can be exposed to. Showers also present a little-known -- yet very high -- risk of chlorine exposure through inhalation of chlorine gas released from hot water treated with the potential carcinogen. (Source: Newstarget.com)</a:t>
            </a:r>
          </a:p>
          <a:p>
            <a:pPr>
              <a:lnSpc>
                <a:spcPct val="90000"/>
              </a:lnSpc>
            </a:pPr>
            <a:r>
              <a:rPr lang="en-US" sz="1100" dirty="0">
                <a:latin typeface="Times New Roman" pitchFamily="18" charset="0"/>
              </a:rPr>
              <a:t>According to the Air Resources Board tobacco smoke accounts for more than half of the annual cost of indoor pollution. But even in a tobacco-free building, the air is often polluted, experts say. Faulty appliances can emit ozone, which affects lung health; and carbon monoxide, which is lethal at high concentrations. Mold, bacteria and other biological contaminants can cause or exacerbate asthma, allergies and infections. Radon, a naturally occurring radioactive gas, can cause cancer, especially in smokers.</a:t>
            </a:r>
          </a:p>
          <a:p>
            <a:pPr>
              <a:lnSpc>
                <a:spcPct val="90000"/>
              </a:lnSpc>
            </a:pPr>
            <a:r>
              <a:rPr lang="en-US" sz="1100" dirty="0">
                <a:latin typeface="Times New Roman" pitchFamily="18" charset="0"/>
              </a:rPr>
              <a:t>Building materials and furnishings can emit fumes of toxic chemicals like formaldehyde. Architectural coatings such as paints and sealants can also "off-gas" toxins, as can consumer products such as cleaners and detergents, personal care products and pesticides. Even something as innocuous as wood can release toxins.</a:t>
            </a:r>
          </a:p>
          <a:p>
            <a:pPr>
              <a:lnSpc>
                <a:spcPct val="90000"/>
              </a:lnSpc>
            </a:pPr>
            <a:r>
              <a:rPr lang="en-US" sz="1100" dirty="0">
                <a:latin typeface="Times New Roman" pitchFamily="18" charset="0"/>
              </a:rPr>
              <a:t>Investigations by the Guangdong Public Health Research Institute revealed that over 70 percent of newly decorated homes had levels of benzene pollutants that did not meet government standards. In a sample of 320 newly decorated karaoke bars, homes and offices, only 30.8 percent, 25.6 percent and 18.9 percent respectively met standards for benzene pollutant levels. In a separate study, conducted in 2003 by the Guangzhou branch of the National Indoor Environmental Monitoring Center, 96.3 percent of sampled Guangzhou homes were found to have exceeded standards for formaldehyde density levels. Another study found that 40 percent of floorboards had seriously high levels of radioactive pollutants. (Source: </a:t>
            </a:r>
            <a:r>
              <a:rPr lang="en-US" sz="1100" i="1" dirty="0">
                <a:latin typeface="Times New Roman" pitchFamily="18" charset="0"/>
              </a:rPr>
              <a:t>Guangzhou Daily</a:t>
            </a:r>
            <a:r>
              <a:rPr lang="en-US" sz="1100" dirty="0">
                <a:latin typeface="Times New Roman" pitchFamily="18"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2024A-7F26-4C18-B2BF-4F0F1878DF75}" type="slidenum">
              <a:rPr lang="en-US"/>
              <a:pPr/>
              <a:t>16</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b="1" dirty="0"/>
              <a:t>RELATED RESEARCH / STATS </a:t>
            </a:r>
            <a:r>
              <a:rPr lang="en-US" b="1" i="1" dirty="0"/>
              <a:t>(Katrina)</a:t>
            </a:r>
            <a:endParaRPr lang="en-US" dirty="0"/>
          </a:p>
          <a:p>
            <a:r>
              <a:rPr lang="en-US" sz="1100" dirty="0">
                <a:latin typeface="Times New Roman" pitchFamily="18" charset="0"/>
              </a:rPr>
              <a:t>6000 underground fuel storage tanks leaked</a:t>
            </a:r>
          </a:p>
          <a:p>
            <a:r>
              <a:rPr lang="en-US" sz="1100" dirty="0">
                <a:latin typeface="Times New Roman" pitchFamily="18" charset="0"/>
              </a:rPr>
              <a:t>Federal officials said the water contains levels of sewage-related bacteria that are at least 10 times higher than acceptable safety limits, endangering rescue workers and remaining residents who even walk in it.</a:t>
            </a:r>
          </a:p>
          <a:p>
            <a:r>
              <a:rPr lang="en-US" sz="1100" dirty="0">
                <a:latin typeface="Times New Roman" pitchFamily="18" charset="0"/>
              </a:rPr>
              <a:t>Also found were elevated levels of brain-harming lead and E. coli </a:t>
            </a:r>
          </a:p>
          <a:p>
            <a:r>
              <a:rPr lang="en-US" sz="1100" dirty="0">
                <a:latin typeface="Times New Roman" pitchFamily="18" charset="0"/>
              </a:rPr>
              <a:t>On Sept. 13, EPA and the state Department of Environmental Quality collected air samples. The monitors detected 140 micrograms per cubic meter at Judge Perez Boulevard and Murphy Oil Road. While EPA emphasizes the measurement is just a "snapshot" and no conclusions can be drawn, the agency's "unhealthy for sensitive populations" level begins at 41 micrograms. Its "unhealthy for everyone" level begins at 66 micrograms.</a:t>
            </a:r>
          </a:p>
          <a:p>
            <a:r>
              <a:rPr lang="en-US" sz="1100" dirty="0">
                <a:latin typeface="Times New Roman" pitchFamily="18" charset="0"/>
              </a:rPr>
              <a:t>Shortly after Katrina, The government had no choice but to pump pollutant infected water directly back into the lake without treatment because none of the 400-plus sewage treatment plants in the flood zone was working, (Source: The Baltimore Sun)</a:t>
            </a:r>
          </a:p>
          <a:p>
            <a:r>
              <a:rPr lang="en-US" sz="1100" dirty="0">
                <a:latin typeface="Times New Roman" pitchFamily="18" charset="0"/>
              </a:rPr>
              <a:t>More than 1,000 drinking water systems in Mississippi, Louisiana and Alabama were affected by hurricane Katrina.</a:t>
            </a:r>
          </a:p>
          <a:p>
            <a:r>
              <a:rPr lang="en-US" sz="1100" dirty="0">
                <a:latin typeface="Times New Roman" pitchFamily="18" charset="0"/>
              </a:rPr>
              <a:t>68,000 barrels of oil were spilled by a damaged storage tank at the Bass Enterprises facility in Venice into the Gulf of Mexico.</a:t>
            </a:r>
          </a:p>
          <a:p>
            <a:endParaRPr lang="en-US" sz="110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66D11C-BAA0-4095-BF53-A333AA2FA435}" type="slidenum">
              <a:rPr lang="en-US"/>
              <a:pPr/>
              <a:t>17</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b="1" dirty="0"/>
              <a:t>RELATED RESEARCH / STATS </a:t>
            </a:r>
            <a:r>
              <a:rPr lang="en-US" b="1" i="1" dirty="0"/>
              <a:t>(Too many toxins)</a:t>
            </a:r>
            <a:endParaRPr lang="en-US" dirty="0"/>
          </a:p>
          <a:p>
            <a:r>
              <a:rPr lang="en-US" sz="1100" dirty="0">
                <a:latin typeface="Times New Roman" pitchFamily="18" charset="0"/>
              </a:rPr>
              <a:t>An estimated 85,000 synthetic chemicals are registered for use today in the United States. Another 2,000 are added each year. Complete toxicological screening data is available for just seven percent of these chemicals. More than 90 percent have never been tested for their effects on human health.</a:t>
            </a:r>
            <a:r>
              <a:rPr lang="en-US" sz="1100" b="1" dirty="0">
                <a:latin typeface="Times New Roman" pitchFamily="18" charset="0"/>
              </a:rPr>
              <a:t> </a:t>
            </a:r>
            <a:r>
              <a:rPr lang="en-US" sz="1100" dirty="0">
                <a:latin typeface="Times New Roman" pitchFamily="18" charset="0"/>
              </a:rPr>
              <a:t>Many chemicals persist in the environment, accumulate in body fat, and remain in breast tissue for decades. (Source: </a:t>
            </a:r>
            <a:r>
              <a:rPr lang="en-US" sz="1100" i="1" dirty="0">
                <a:latin typeface="Times New Roman" pitchFamily="18" charset="0"/>
              </a:rPr>
              <a:t>Breast Cancer Fund &amp; Breast Cancer Action: The State of Evidence</a:t>
            </a:r>
            <a:r>
              <a:rPr lang="en-US" sz="1100" dirty="0">
                <a:latin typeface="Times New Roman" pitchFamily="18" charset="0"/>
              </a:rPr>
              <a:t>)</a:t>
            </a:r>
          </a:p>
          <a:p>
            <a:r>
              <a:rPr lang="en-US" sz="1100" dirty="0">
                <a:latin typeface="Times New Roman" pitchFamily="18" charset="0"/>
              </a:rPr>
              <a:t>Known neurotoxins that we are most commonly exposed to are lead, mercury, cadmium and pesticides. Most of these toxins are colorless and odorless, making sensory detection impossible. While sudden poisoning can result in immediate reactions that are traceable to the source, the symptoms of poisoning from today's pollution may come on more slowly due to a gradual build-up. Here is just a partial list of common sub-clinical symptoms of toxicity: fatigue, lethargy, depression, headaches, allergies, chronic infection, frequent colds, nervousness, sudden anger, sensitivity to perfume/odors, memory loss and joint pains. Because so many of these symptoms could stem from a multitude of other causes, often toxicity is not readily suspected. With continued exposure, neurotoxins may trigger the expression of a disease for which one has a genetic predisposition. In general, it is thought that toxins pose the most dangerous risk for our children.” </a:t>
            </a:r>
          </a:p>
          <a:p>
            <a:endParaRPr lang="en-US" sz="11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B8A471-28B0-4EFE-8CA6-9278B896785A}" type="slidenum">
              <a:rPr lang="en-US"/>
              <a:pPr/>
              <a:t>4</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80000"/>
              </a:lnSpc>
            </a:pPr>
            <a:r>
              <a:rPr lang="en-US" b="1" dirty="0"/>
              <a:t>RELATED RESEARCH / STATS (global problem)</a:t>
            </a:r>
            <a:endParaRPr lang="en-US" dirty="0"/>
          </a:p>
          <a:p>
            <a:pPr>
              <a:lnSpc>
                <a:spcPct val="80000"/>
              </a:lnSpc>
            </a:pPr>
            <a:endParaRPr lang="en-US" sz="900" dirty="0">
              <a:latin typeface="Times New Roman" pitchFamily="18" charset="0"/>
            </a:endParaRPr>
          </a:p>
          <a:p>
            <a:pPr>
              <a:lnSpc>
                <a:spcPct val="80000"/>
              </a:lnSpc>
            </a:pPr>
            <a:r>
              <a:rPr lang="en-US" sz="900" dirty="0">
                <a:latin typeface="Times New Roman" pitchFamily="18" charset="0"/>
              </a:rPr>
              <a:t>Studies by the Centers for Disease Control and Prevention (CDC) show that Americans of all ages carry a body burden of at least 116 chemicals (up from 27 in 2001), some of them banned for more than two decades because of toxicity.  </a:t>
            </a:r>
          </a:p>
          <a:p>
            <a:pPr>
              <a:lnSpc>
                <a:spcPct val="80000"/>
              </a:lnSpc>
            </a:pPr>
            <a:r>
              <a:rPr lang="en-US" sz="900" dirty="0">
                <a:latin typeface="Times New Roman" pitchFamily="18" charset="0"/>
              </a:rPr>
              <a:t>One million people in the Western Pacific Region* die each year from environmental health risks, and the World Health Organization predicts a worsening scenario if effective measures to deal with growing industrialization and urbanization are not taken now. In the Region, about 580 000 deaths per year are attributable to traditional environmental risks-indoor smoke from solid fuels; and unsafe water, sanitation and hygiene. Modern risks, such as urban air pollution and exposure to lead and other pollutants, are responsible for 405 000 deaths, 96% of which occur in developing countries of the Region (Source: </a:t>
            </a:r>
            <a:r>
              <a:rPr lang="en-US" sz="900" i="1" dirty="0">
                <a:latin typeface="Times New Roman" pitchFamily="18" charset="0"/>
              </a:rPr>
              <a:t>World Health Organization</a:t>
            </a:r>
            <a:r>
              <a:rPr lang="en-US" sz="900" dirty="0">
                <a:latin typeface="Times New Roman" pitchFamily="18" charset="0"/>
              </a:rPr>
              <a:t>)</a:t>
            </a:r>
          </a:p>
          <a:p>
            <a:pPr>
              <a:lnSpc>
                <a:spcPct val="80000"/>
              </a:lnSpc>
            </a:pPr>
            <a:r>
              <a:rPr lang="en-US" sz="900" dirty="0">
                <a:latin typeface="Times New Roman" pitchFamily="18" charset="0"/>
              </a:rPr>
              <a:t>Studies by a University of Washington researcher show a startling amount of made-in-China pollution rides to America on the jet stream and ends up in our lungs. “Asian puffs” of bad air carry mercury, carbon monoxide, aerosols, hydrocarbons and nitrogen oxides 6,000 miles across the Pacific Ocean, adding significantly to the toxins in our air and water. As much as 1,460 metric tons of mercury, a powerful neurotoxin, blew out of China last year – twice as much as previously thought. Scientists now believe Asia contributes as much as a third of all airborne mercury deposited in the United States. Inhaling mercury has harmful effects on the nervous, digestive and respiratory systems, and the kidneys. (Source:</a:t>
            </a:r>
            <a:r>
              <a:rPr lang="en-US" sz="900" i="1" dirty="0">
                <a:latin typeface="Times New Roman" pitchFamily="18" charset="0"/>
              </a:rPr>
              <a:t> The News Tribune</a:t>
            </a:r>
            <a:r>
              <a:rPr lang="en-US" sz="900" dirty="0">
                <a:latin typeface="Times New Roman" pitchFamily="18" charset="0"/>
              </a:rPr>
              <a:t>)</a:t>
            </a:r>
          </a:p>
          <a:p>
            <a:pPr>
              <a:lnSpc>
                <a:spcPct val="80000"/>
              </a:lnSpc>
            </a:pPr>
            <a:r>
              <a:rPr lang="en-US" sz="900" dirty="0">
                <a:latin typeface="Times New Roman" pitchFamily="18" charset="0"/>
              </a:rPr>
              <a:t>Walking close to the edge of the curb exposes pedestrians to up to a tenth more pollutants than on the building side. News of the study came as the Scottish Green Party called for tougher action on traffic pollution, which it said kills 2,000 people a year north of the Border. In the pavement research, a team from Imperial College London found people walking nearest the road encountered higher concentrations of ultrafine particles, or PM2.5, which are associated with respiratory illnesses and cancer, than those on the inner side, nearest buildings. (Source: </a:t>
            </a:r>
            <a:r>
              <a:rPr lang="en-US" sz="900" i="1" dirty="0">
                <a:latin typeface="Times New Roman" pitchFamily="18" charset="0"/>
              </a:rPr>
              <a:t>New Scientist Magazine</a:t>
            </a:r>
            <a:r>
              <a:rPr lang="en-US" sz="900" dirty="0">
                <a:latin typeface="Times New Roman" pitchFamily="18" charset="0"/>
              </a:rPr>
              <a:t>)</a:t>
            </a:r>
          </a:p>
          <a:p>
            <a:pPr>
              <a:lnSpc>
                <a:spcPct val="80000"/>
              </a:lnSpc>
            </a:pPr>
            <a:r>
              <a:rPr lang="en-US" sz="900" dirty="0">
                <a:latin typeface="Times New Roman" pitchFamily="18" charset="0"/>
              </a:rPr>
              <a:t>Exposure to high levels of environmental pollutants may increase the risk of type 2 diabetes, according to a new study. Previous studies linked exposure to </a:t>
            </a:r>
            <a:r>
              <a:rPr lang="en-US" sz="900" dirty="0" err="1">
                <a:latin typeface="Times New Roman" pitchFamily="18" charset="0"/>
              </a:rPr>
              <a:t>organo</a:t>
            </a:r>
            <a:r>
              <a:rPr lang="en-US" sz="900" dirty="0">
                <a:latin typeface="Times New Roman" pitchFamily="18" charset="0"/>
              </a:rPr>
              <a:t>-chlorine pollutants (POPs) with asthma, diabetes and many types of cancer. The current study, conducted by researchers from the University of Lund in Sweden, found diabetics were more likely to have high levels of POPs such as polychlorinated biphenyls (PCBs) and the insecticide </a:t>
            </a:r>
            <a:r>
              <a:rPr lang="en-US" sz="900" dirty="0" err="1">
                <a:latin typeface="Times New Roman" pitchFamily="18" charset="0"/>
              </a:rPr>
              <a:t>dichloro-diphenyl-trichloroethane</a:t>
            </a:r>
            <a:r>
              <a:rPr lang="en-US" sz="900" dirty="0">
                <a:latin typeface="Times New Roman" pitchFamily="18" charset="0"/>
              </a:rPr>
              <a:t> or DDT in their blood. Researchers suspected that oily fish such as salmon, which is often contaminated with pollutants such as dioxin and PCBs, may be an important source of contamination that attributes to the development of diabetes. The study involved 196 fishermen and their spouses. Blood samples from the participants were analyzed for a POP residue known as CB-153, a biomarker of PCBs, and DDE, the main by-product of DDT. It was found that six percent of men and five percent of their wives who had type 2 diabetes had high concentrations of both chemicals. (Source: </a:t>
            </a:r>
            <a:r>
              <a:rPr lang="en-US" sz="900" i="1" dirty="0" err="1">
                <a:latin typeface="Times New Roman" pitchFamily="18" charset="0"/>
              </a:rPr>
              <a:t>Altern</a:t>
            </a:r>
            <a:r>
              <a:rPr lang="en-US" sz="900" i="1" dirty="0">
                <a:latin typeface="Times New Roman" pitchFamily="18" charset="0"/>
              </a:rPr>
              <a:t> Med Rev 2000</a:t>
            </a:r>
            <a:r>
              <a:rPr lang="en-US" sz="900" dirty="0">
                <a:latin typeface="Times New Roman" pitchFamily="18" charset="0"/>
              </a:rPr>
              <a:t>)</a:t>
            </a:r>
          </a:p>
          <a:p>
            <a:pPr>
              <a:lnSpc>
                <a:spcPct val="80000"/>
              </a:lnSpc>
            </a:pPr>
            <a:endParaRPr lang="en-US" sz="900" dirty="0">
              <a:latin typeface="Times New Roman" pitchFamily="18" charset="0"/>
            </a:endParaRPr>
          </a:p>
          <a:p>
            <a:pPr>
              <a:lnSpc>
                <a:spcPct val="80000"/>
              </a:lnSpc>
            </a:pPr>
            <a:endParaRPr lang="en-US" sz="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F4207B-52F5-4E69-907B-2116BE8CF63A}" type="slidenum">
              <a:rPr lang="en-US"/>
              <a:pPr/>
              <a:t>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lnSpc>
                <a:spcPct val="80000"/>
              </a:lnSpc>
            </a:pPr>
            <a:r>
              <a:rPr lang="en-US" b="1" dirty="0"/>
              <a:t>RELATED RESEARCH / STATS </a:t>
            </a:r>
            <a:r>
              <a:rPr lang="en-US" b="1" i="1" dirty="0"/>
              <a:t>(Air)</a:t>
            </a:r>
            <a:endParaRPr lang="en-US" dirty="0"/>
          </a:p>
          <a:p>
            <a:pPr>
              <a:lnSpc>
                <a:spcPct val="80000"/>
              </a:lnSpc>
            </a:pPr>
            <a:r>
              <a:rPr lang="en-US" sz="1100" dirty="0">
                <a:latin typeface="Times New Roman" pitchFamily="18" charset="0"/>
              </a:rPr>
              <a:t>The EPA reports that in 2002 24,379 US facilities released 4.7 billion pounds of toxins into the atmosphere. 72 million pounds were known carcinogens.</a:t>
            </a:r>
          </a:p>
          <a:p>
            <a:pPr>
              <a:lnSpc>
                <a:spcPct val="80000"/>
              </a:lnSpc>
            </a:pPr>
            <a:r>
              <a:rPr lang="en-US" sz="1100" dirty="0">
                <a:latin typeface="Times New Roman" pitchFamily="18" charset="0"/>
              </a:rPr>
              <a:t>Depending on your size you inhale 3,000 to 8,000 gallons of air each day</a:t>
            </a:r>
          </a:p>
          <a:p>
            <a:pPr>
              <a:lnSpc>
                <a:spcPct val="80000"/>
              </a:lnSpc>
            </a:pPr>
            <a:r>
              <a:rPr lang="en-US" sz="1100" dirty="0">
                <a:latin typeface="Times New Roman" pitchFamily="18" charset="0"/>
              </a:rPr>
              <a:t>Manufacturing, transportation, electricity generation, and other human activities spew a bewildering array of pollutants into that air—taking its toll on our health.</a:t>
            </a:r>
          </a:p>
          <a:p>
            <a:pPr>
              <a:lnSpc>
                <a:spcPct val="80000"/>
              </a:lnSpc>
            </a:pPr>
            <a:r>
              <a:rPr lang="en-US" sz="1100" dirty="0">
                <a:latin typeface="Times New Roman" pitchFamily="18" charset="0"/>
              </a:rPr>
              <a:t>A long-term Harvard study begun in the mid-1970s showed one important effect of chronically breathing polluted air: additional early deaths due to cardiovascular disease. </a:t>
            </a:r>
          </a:p>
          <a:p>
            <a:pPr>
              <a:lnSpc>
                <a:spcPct val="80000"/>
              </a:lnSpc>
            </a:pPr>
            <a:r>
              <a:rPr lang="en-US" sz="1100" dirty="0">
                <a:latin typeface="Times New Roman" pitchFamily="18" charset="0"/>
              </a:rPr>
              <a:t>Recently, a group from the University of Southern California showed another -- more atherosclerosis, the process that leads to cholesterol-clogged arteries.</a:t>
            </a:r>
          </a:p>
          <a:p>
            <a:pPr>
              <a:lnSpc>
                <a:spcPct val="80000"/>
              </a:lnSpc>
            </a:pPr>
            <a:r>
              <a:rPr lang="en-US" sz="1100" dirty="0">
                <a:latin typeface="Times New Roman" pitchFamily="18" charset="0"/>
              </a:rPr>
              <a:t>According to a report published last October in </a:t>
            </a:r>
            <a:r>
              <a:rPr lang="en-US" sz="1100" i="1" dirty="0">
                <a:latin typeface="Times New Roman" pitchFamily="18" charset="0"/>
              </a:rPr>
              <a:t>Stroke, </a:t>
            </a:r>
            <a:r>
              <a:rPr lang="en-US" sz="1100" dirty="0">
                <a:latin typeface="Times New Roman" pitchFamily="18" charset="0"/>
              </a:rPr>
              <a:t>Medicare records on more than 150,000 people hospitalized for stroke in nine U.S. cities found that an increase in air pollution from the lowest to the highest concentrations was associated with a 1.03 percent increase in incidence.</a:t>
            </a:r>
          </a:p>
          <a:p>
            <a:pPr>
              <a:lnSpc>
                <a:spcPct val="80000"/>
              </a:lnSpc>
            </a:pPr>
            <a:r>
              <a:rPr lang="en-US" sz="1100" dirty="0">
                <a:latin typeface="Times New Roman" pitchFamily="18" charset="0"/>
              </a:rPr>
              <a:t>According to the EPA, Fine-particle pollution causes an estimated 20,000 premature deaths in the United States each year. Further, emissions of nitrogen oxide and sulfur dioxide from power plants form smog and soot and are linked to thousands of premature deaths and illnesses every year.</a:t>
            </a:r>
          </a:p>
          <a:p>
            <a:pPr>
              <a:lnSpc>
                <a:spcPct val="80000"/>
              </a:lnSpc>
            </a:pPr>
            <a:r>
              <a:rPr lang="en-US" sz="1100" dirty="0">
                <a:latin typeface="Times New Roman" pitchFamily="18" charset="0"/>
              </a:rPr>
              <a:t>The weight of this reality can be felt across the globe, According to the European Commission, some 39,000 deaths in the UK are caused or hastened by air pollution.</a:t>
            </a:r>
          </a:p>
          <a:p>
            <a:pPr>
              <a:lnSpc>
                <a:spcPct val="80000"/>
              </a:lnSpc>
            </a:pPr>
            <a:r>
              <a:rPr lang="en-US" sz="1100" dirty="0">
                <a:latin typeface="Times New Roman" pitchFamily="18" charset="0"/>
              </a:rPr>
              <a:t>Women who live in areas with greater air pollution have a higher susceptibility of developing and dying from coronary heart disease (CHD), according to a multi-decade study accepted today for publication in the peer-reviewed journal </a:t>
            </a:r>
            <a:r>
              <a:rPr lang="en-US" sz="1100" i="1" dirty="0">
                <a:latin typeface="Times New Roman" pitchFamily="18" charset="0"/>
              </a:rPr>
              <a:t>Environmental Health Perspectives </a:t>
            </a:r>
            <a:r>
              <a:rPr lang="en-US" sz="1100" dirty="0">
                <a:latin typeface="Times New Roman" pitchFamily="18" charset="0"/>
              </a:rPr>
              <a:t>(EHP). When ozone combines with particulate matter (PM), women’s risk of fatal CHD can increase up to twofold.</a:t>
            </a:r>
            <a:r>
              <a:rPr lang="en-US" sz="1000" dirty="0"/>
              <a:t> </a:t>
            </a:r>
            <a:endParaRPr lang="en-US" dirty="0"/>
          </a:p>
          <a:p>
            <a:pPr>
              <a:lnSpc>
                <a:spcPct val="80000"/>
              </a:lnSpc>
            </a:pPr>
            <a:endParaRPr lang="en-US" dirty="0"/>
          </a:p>
          <a:p>
            <a:pPr>
              <a:lnSpc>
                <a:spcPct val="80000"/>
              </a:lnSpc>
            </a:pPr>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1F40CB-40E2-4DE7-BD18-F199722F3436}" type="slidenum">
              <a:rPr lang="en-US"/>
              <a:pPr/>
              <a:t>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lnSpc>
                <a:spcPct val="80000"/>
              </a:lnSpc>
            </a:pPr>
            <a:r>
              <a:rPr lang="en-US" b="1" dirty="0"/>
              <a:t>RELATED RESEARCH / STATS </a:t>
            </a:r>
            <a:r>
              <a:rPr lang="en-US" b="1" i="1" dirty="0"/>
              <a:t>(Air)</a:t>
            </a:r>
            <a:endParaRPr lang="en-US" dirty="0"/>
          </a:p>
          <a:p>
            <a:pPr>
              <a:lnSpc>
                <a:spcPct val="80000"/>
              </a:lnSpc>
            </a:pPr>
            <a:r>
              <a:rPr lang="en-US" sz="900" dirty="0">
                <a:latin typeface="Times New Roman" pitchFamily="18" charset="0"/>
              </a:rPr>
              <a:t>Coal-fired plants emissions such as sulfur dioxide and nitrogen oxide have been shown to cause respiratory and heart disease and are believed responsible for 20,000 premature deaths a year. (Source: </a:t>
            </a:r>
            <a:r>
              <a:rPr lang="en-US" sz="900" i="1" dirty="0">
                <a:latin typeface="Times New Roman" pitchFamily="18" charset="0"/>
              </a:rPr>
              <a:t>The Register-Guard</a:t>
            </a:r>
            <a:r>
              <a:rPr lang="en-US" sz="900" dirty="0">
                <a:latin typeface="Times New Roman" pitchFamily="18" charset="0"/>
              </a:rPr>
              <a:t>)</a:t>
            </a:r>
          </a:p>
          <a:p>
            <a:pPr>
              <a:lnSpc>
                <a:spcPct val="80000"/>
              </a:lnSpc>
            </a:pPr>
            <a:r>
              <a:rPr lang="en-US" sz="900" dirty="0">
                <a:latin typeface="Times New Roman" pitchFamily="18" charset="0"/>
              </a:rPr>
              <a:t>According to the American Lung Association, there were 68 days last year when the air in Cook County Chicago was unhealthy for children, the elderly, and people with respiratory diseases such as asthma. There were also five days in which the air was so unhealthy it could have possibly caused respiratory problems in the general population. (Source: </a:t>
            </a:r>
            <a:r>
              <a:rPr lang="en-US" sz="900" i="1" dirty="0">
                <a:latin typeface="Times New Roman" pitchFamily="18" charset="0"/>
              </a:rPr>
              <a:t>The Columbia Chronicle</a:t>
            </a:r>
            <a:r>
              <a:rPr lang="en-US" sz="900" dirty="0">
                <a:latin typeface="Times New Roman" pitchFamily="18" charset="0"/>
              </a:rPr>
              <a:t>)</a:t>
            </a:r>
          </a:p>
          <a:p>
            <a:pPr>
              <a:lnSpc>
                <a:spcPct val="80000"/>
              </a:lnSpc>
            </a:pPr>
            <a:r>
              <a:rPr lang="en-US" sz="900" dirty="0">
                <a:latin typeface="Times New Roman" pitchFamily="18" charset="0"/>
              </a:rPr>
              <a:t>From the study carried out in the University of Southern California, Los Angeles, researchers found that as the number of fine particles of pollutants less than 2.5 microns in diameter increased, so, too, did the risk of dying. The result showed that each jump of 10 micrograms per cubic meter corresponded to an 11-17 percent increase in the risk of dying from any cause. </a:t>
            </a:r>
          </a:p>
          <a:p>
            <a:pPr>
              <a:lnSpc>
                <a:spcPct val="80000"/>
              </a:lnSpc>
            </a:pPr>
            <a:r>
              <a:rPr lang="en-US" sz="900" dirty="0">
                <a:latin typeface="Times New Roman" pitchFamily="18" charset="0"/>
              </a:rPr>
              <a:t>New York University School of Medicine researchers provide some of the most compelling evidence yet that long-term exposure to air pollution—even at levels within federal standards—causes heart disease. In a well-designed mouse study, where animals breathed air as polluted as the air in New York City, the researchers pinpointed specific mechanisms and showed that air pollution can be particularly damaging when coupled with a high-fat diet. The study, done in collaboration with the Mount Sinai School of Medicine and University of Michigan, looked at the effects of airborne particles measuring less than 2.5 microns, referred to as PM2.5, the size linked most strongly with cardiovascular disease. The emissions arise primarily from power plants and vehicle exhaust.(Source: </a:t>
            </a:r>
            <a:r>
              <a:rPr lang="en-US" sz="900" i="1" dirty="0">
                <a:latin typeface="Times New Roman" pitchFamily="18" charset="0"/>
              </a:rPr>
              <a:t>JAMA,</a:t>
            </a:r>
            <a:r>
              <a:rPr lang="en-US" sz="900" dirty="0">
                <a:latin typeface="Times New Roman" pitchFamily="18" charset="0"/>
              </a:rPr>
              <a:t> Dec 2005)</a:t>
            </a:r>
          </a:p>
          <a:p>
            <a:pPr>
              <a:lnSpc>
                <a:spcPct val="80000"/>
              </a:lnSpc>
            </a:pPr>
            <a:r>
              <a:rPr lang="en-US" sz="900" dirty="0">
                <a:latin typeface="Times New Roman" pitchFamily="18" charset="0"/>
              </a:rPr>
              <a:t>Polluted air with fine particles, when inhaled, raises the risk of ischemic stroke - a type of stroke that is caused by a blood clot in the brain - according to a new study conducted at the Beth Israel Deaconess Medical Center (BIDMC) and the Harvard School of Public Health (HSPH). (Source: </a:t>
            </a:r>
            <a:r>
              <a:rPr lang="en-US" sz="900" i="1" dirty="0">
                <a:latin typeface="Times New Roman" pitchFamily="18" charset="0"/>
              </a:rPr>
              <a:t>Stroke,</a:t>
            </a:r>
            <a:r>
              <a:rPr lang="en-US" sz="900" dirty="0">
                <a:latin typeface="Times New Roman" pitchFamily="18" charset="0"/>
              </a:rPr>
              <a:t> December 2005)</a:t>
            </a:r>
          </a:p>
          <a:p>
            <a:pPr>
              <a:lnSpc>
                <a:spcPct val="80000"/>
              </a:lnSpc>
            </a:pPr>
            <a:r>
              <a:rPr lang="en-US" sz="900" dirty="0">
                <a:latin typeface="Times New Roman" pitchFamily="18" charset="0"/>
              </a:rPr>
              <a:t>Sulfates and nitrates (from SO2 and </a:t>
            </a:r>
            <a:r>
              <a:rPr lang="en-US" sz="900" dirty="0" err="1">
                <a:latin typeface="Times New Roman" pitchFamily="18" charset="0"/>
              </a:rPr>
              <a:t>NOx</a:t>
            </a:r>
            <a:r>
              <a:rPr lang="en-US" sz="900" dirty="0">
                <a:latin typeface="Times New Roman" pitchFamily="18" charset="0"/>
              </a:rPr>
              <a:t>) are major components of the fine particle pollution that plagues many parts of the country, especially those communities nearby and directly downwind of coal-fired power plants. Harvard School of Public Health studies have shown that sulfur dioxide emissions from power plants significantly harm the cardiovascular and respiratory health of people who live near the plants. According to Environmental Protection Agency studies, fine particle pollution from power plants causes more than 20,000 premature deaths a year. Ground-level ozone, which is especially harmful to children and people with respiratory problems such as asthma, is formed when </a:t>
            </a:r>
            <a:r>
              <a:rPr lang="en-US" sz="900" dirty="0" err="1">
                <a:latin typeface="Times New Roman" pitchFamily="18" charset="0"/>
              </a:rPr>
              <a:t>NOx</a:t>
            </a:r>
            <a:r>
              <a:rPr lang="en-US" sz="900" dirty="0">
                <a:latin typeface="Times New Roman" pitchFamily="18" charset="0"/>
              </a:rPr>
              <a:t> and volatile organic compounds (or VOCs) react in sunlight.</a:t>
            </a:r>
          </a:p>
          <a:p>
            <a:pPr>
              <a:lnSpc>
                <a:spcPct val="80000"/>
              </a:lnSpc>
            </a:pPr>
            <a:r>
              <a:rPr lang="en-US" sz="900" dirty="0">
                <a:latin typeface="Times New Roman" pitchFamily="18" charset="0"/>
              </a:rPr>
              <a:t>Coal-fired power plants are the single largest source of mercury air pollution, accounting for roughly 40 percent of all mercury emissions nationwide. Mercury is a highly toxic metal that, once released into the atmosphere, settles in lakes and rivers, where it moves up the food chain to humans. In 2003, the Centers for Disease Control found that roughly 10 percent of American women carry mercury concentrations at levels considered to put a fetus at risk for neurological damage</a:t>
            </a:r>
          </a:p>
          <a:p>
            <a:pPr>
              <a:lnSpc>
                <a:spcPct val="80000"/>
              </a:lnSpc>
            </a:pPr>
            <a:endParaRPr lang="en-US" sz="900" dirty="0">
              <a:latin typeface="Times New Roman" pitchFamily="18" charset="0"/>
            </a:endParaRPr>
          </a:p>
          <a:p>
            <a:pPr>
              <a:lnSpc>
                <a:spcPct val="80000"/>
              </a:lnSpc>
              <a:buFont typeface="Courier New" pitchFamily="49" charset="0"/>
              <a:buChar char="o"/>
            </a:pPr>
            <a:endParaRPr 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D87ED-B632-4554-8EAA-EDB0F84929AF}" type="slidenum">
              <a:rPr lang="en-US"/>
              <a:pPr/>
              <a:t>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22314" y="4461109"/>
            <a:ext cx="5232449" cy="4614941"/>
          </a:xfrm>
        </p:spPr>
        <p:txBody>
          <a:bodyPr/>
          <a:lstStyle/>
          <a:p>
            <a:pPr>
              <a:lnSpc>
                <a:spcPct val="80000"/>
              </a:lnSpc>
            </a:pPr>
            <a:r>
              <a:rPr lang="en-US" b="1" dirty="0"/>
              <a:t>RELATED RESEARCH / STATS </a:t>
            </a:r>
            <a:r>
              <a:rPr lang="en-US" b="1" i="1" dirty="0"/>
              <a:t>(Water)</a:t>
            </a:r>
            <a:endParaRPr lang="en-US" dirty="0"/>
          </a:p>
          <a:p>
            <a:pPr>
              <a:lnSpc>
                <a:spcPct val="80000"/>
              </a:lnSpc>
            </a:pPr>
            <a:r>
              <a:rPr lang="en-US" sz="1000" dirty="0">
                <a:latin typeface="Times New Roman" pitchFamily="18" charset="0"/>
              </a:rPr>
              <a:t>According to the NJ Times, Last August 50 millions gallons of water from an ash (as well as fine particles of dust and soot that contains arsenic, mercury, lead and other pollutants) settling basin was dumped into the Delaware River</a:t>
            </a:r>
          </a:p>
          <a:p>
            <a:pPr>
              <a:lnSpc>
                <a:spcPct val="80000"/>
              </a:lnSpc>
            </a:pPr>
            <a:r>
              <a:rPr lang="en-US" sz="1000" dirty="0">
                <a:latin typeface="Times New Roman" pitchFamily="18" charset="0"/>
              </a:rPr>
              <a:t>Exposure to bacterial toxins may cause flulike symptoms, breathing problems and skin reactions in some workers at sewage treatment plants, a study has found. Researchers in the Netherlands found that workers at 67 sewage treatment plants had heightened risks of daily cough, shortness of breath, skin rash and flu-like symptoms such as headache and body aches and pains. The culprit, say the researchers, seems to be the toxins that are released from both sewage bacteria and the bacteria that are used to remove pollutants from the wastewater. Symptoms were not limited to maintenance workers and technicians; office staff, also reported breathing problems and other symptoms.(Source: </a:t>
            </a:r>
            <a:r>
              <a:rPr lang="en-US" sz="1000" i="1" dirty="0">
                <a:latin typeface="Times New Roman" pitchFamily="18" charset="0"/>
              </a:rPr>
              <a:t>The American Journal of Industrial Medicine</a:t>
            </a:r>
            <a:r>
              <a:rPr lang="en-US" sz="1000" dirty="0">
                <a:latin typeface="Times New Roman" pitchFamily="18" charset="0"/>
              </a:rPr>
              <a:t>)</a:t>
            </a:r>
          </a:p>
          <a:p>
            <a:pPr>
              <a:lnSpc>
                <a:spcPct val="80000"/>
              </a:lnSpc>
            </a:pPr>
            <a:r>
              <a:rPr lang="en-US" sz="1000" dirty="0">
                <a:latin typeface="Times New Roman" pitchFamily="18" charset="0"/>
              </a:rPr>
              <a:t>Outbreaks of waterborne disease are on the increase. An estimated 7 million people become sick and more than 1,000 die in the United States each year from waterborne microbes. (Source: </a:t>
            </a:r>
            <a:r>
              <a:rPr lang="en-US" sz="1000" i="1" dirty="0">
                <a:latin typeface="Times New Roman" pitchFamily="18" charset="0"/>
              </a:rPr>
              <a:t>Mediasyndicant.com</a:t>
            </a:r>
            <a:r>
              <a:rPr lang="en-US" sz="1000" dirty="0">
                <a:latin typeface="Times New Roman" pitchFamily="18" charset="0"/>
              </a:rPr>
              <a:t>)</a:t>
            </a:r>
          </a:p>
          <a:p>
            <a:pPr>
              <a:lnSpc>
                <a:spcPct val="80000"/>
              </a:lnSpc>
            </a:pPr>
            <a:r>
              <a:rPr lang="en-US" sz="1000" dirty="0">
                <a:latin typeface="Times New Roman" pitchFamily="18" charset="0"/>
              </a:rPr>
              <a:t>Chlorinated chemicals were associated with elevated risk of breast cancer in several studies.</a:t>
            </a:r>
          </a:p>
          <a:p>
            <a:pPr lvl="1">
              <a:lnSpc>
                <a:spcPct val="80000"/>
              </a:lnSpc>
            </a:pPr>
            <a:r>
              <a:rPr lang="en-US" sz="1000" i="1" dirty="0">
                <a:latin typeface="Times New Roman" pitchFamily="18" charset="0"/>
              </a:rPr>
              <a:t>Taiwanese electronics workers exposed to chlorinated solvents were found to have an increased risk of breast cancer.</a:t>
            </a:r>
          </a:p>
          <a:p>
            <a:pPr lvl="1">
              <a:lnSpc>
                <a:spcPct val="80000"/>
              </a:lnSpc>
            </a:pPr>
            <a:r>
              <a:rPr lang="en-US" sz="1000" i="1" dirty="0">
                <a:latin typeface="Times New Roman" pitchFamily="18" charset="0"/>
              </a:rPr>
              <a:t>Massachusetts women exposed to </a:t>
            </a:r>
            <a:r>
              <a:rPr lang="en-US" sz="1000" i="1" dirty="0" err="1">
                <a:latin typeface="Times New Roman" pitchFamily="18" charset="0"/>
              </a:rPr>
              <a:t>perchlorethlylene</a:t>
            </a:r>
            <a:r>
              <a:rPr lang="en-US" sz="1000" i="1" dirty="0">
                <a:latin typeface="Times New Roman" pitchFamily="18" charset="0"/>
              </a:rPr>
              <a:t> contaminated drinking water were found to have a small to moderate increased risk of breast cancer.</a:t>
            </a:r>
          </a:p>
          <a:p>
            <a:pPr lvl="1">
              <a:lnSpc>
                <a:spcPct val="80000"/>
              </a:lnSpc>
            </a:pPr>
            <a:r>
              <a:rPr lang="en-US" sz="1000" i="1" dirty="0">
                <a:latin typeface="Times New Roman" pitchFamily="18" charset="0"/>
              </a:rPr>
              <a:t>A </a:t>
            </a:r>
            <a:r>
              <a:rPr lang="en-US" sz="1000" i="1" dirty="0" err="1">
                <a:latin typeface="Times New Roman" pitchFamily="18" charset="0"/>
              </a:rPr>
              <a:t>biomonitoring</a:t>
            </a:r>
            <a:r>
              <a:rPr lang="en-US" sz="1000" i="1" dirty="0">
                <a:latin typeface="Times New Roman" pitchFamily="18" charset="0"/>
              </a:rPr>
              <a:t> study in Belgium found higher levels of DDT and </a:t>
            </a:r>
            <a:r>
              <a:rPr lang="en-US" sz="1000" i="1" dirty="0" err="1">
                <a:latin typeface="Times New Roman" pitchFamily="18" charset="0"/>
              </a:rPr>
              <a:t>hexachlorobenzene</a:t>
            </a:r>
            <a:r>
              <a:rPr lang="en-US" sz="1000" i="1" dirty="0">
                <a:latin typeface="Times New Roman" pitchFamily="18" charset="0"/>
              </a:rPr>
              <a:t> (HCB) among breast cancer patients than in women without the disease. The solvent ethylene glycol methyl ether (EGME) and its metabolite, 2-methoxyacetic acid (MAA) were found to sensitize breast tissue cells to the effects of estrogens and </a:t>
            </a:r>
            <a:r>
              <a:rPr lang="en-US" sz="1000" i="1" dirty="0" err="1">
                <a:latin typeface="Times New Roman" pitchFamily="18" charset="0"/>
              </a:rPr>
              <a:t>progestins</a:t>
            </a:r>
            <a:r>
              <a:rPr lang="en-US" sz="1000" i="1" dirty="0">
                <a:latin typeface="Times New Roman" pitchFamily="18" charset="0"/>
              </a:rPr>
              <a:t>, thereby increasing the risk of breast cancer. EGME is used in the semiconductor industry and is also a component in varnishes, paints, dyes and fuel additives.</a:t>
            </a:r>
          </a:p>
          <a:p>
            <a:pPr>
              <a:lnSpc>
                <a:spcPct val="80000"/>
              </a:lnSpc>
            </a:pPr>
            <a:r>
              <a:rPr lang="en-US" sz="1000" dirty="0">
                <a:latin typeface="Times New Roman" pitchFamily="18" charset="0"/>
              </a:rPr>
              <a:t>Polychlorinated biphenyls (PCBs) were implicated in breast cancer recurrences in a study of 224 women on Long Island, N.Y.</a:t>
            </a:r>
          </a:p>
          <a:p>
            <a:pPr>
              <a:lnSpc>
                <a:spcPct val="80000"/>
              </a:lnSpc>
            </a:pPr>
            <a:r>
              <a:rPr lang="en-US" sz="1000" dirty="0" err="1">
                <a:latin typeface="Times New Roman" pitchFamily="18" charset="0"/>
              </a:rPr>
              <a:t>Cyanobacteria</a:t>
            </a:r>
            <a:r>
              <a:rPr lang="en-US" sz="1000" dirty="0">
                <a:latin typeface="Times New Roman" pitchFamily="18" charset="0"/>
              </a:rPr>
              <a:t> – Toxins produced from blue-green algae.  Exposure can be through drinking or skin exposure.  Toxins can cause a variety of ailments including skin rashes, allergies, vomiting, headache, joint pain, liver toxicity and neurotoxicity.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80A232-C0F0-4522-98BF-6DADE2045832}" type="slidenum">
              <a:rPr lang="en-US"/>
              <a:pPr/>
              <a:t>8</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b="1" dirty="0"/>
              <a:t>RELATED RESEARCH / STATS </a:t>
            </a:r>
            <a:r>
              <a:rPr lang="en-US" b="1" i="1" dirty="0"/>
              <a:t>(Food)</a:t>
            </a:r>
            <a:endParaRPr lang="en-US" dirty="0"/>
          </a:p>
          <a:p>
            <a:r>
              <a:rPr lang="en-US" sz="1000" dirty="0">
                <a:latin typeface="Times New Roman" pitchFamily="18" charset="0"/>
              </a:rPr>
              <a:t>Mercury in rivers is so pervasive that 47 states now have posted advisories either statewide or for specific waters instructing people to limit their intake of freshwater fish. Exposure to high levels of mercury can harm the brain, heart, kidneys, lungs and immune systems of humans. (Source: Hartford Courant)</a:t>
            </a:r>
          </a:p>
          <a:p>
            <a:r>
              <a:rPr lang="en-US" sz="1000" dirty="0">
                <a:latin typeface="Times New Roman" pitchFamily="18" charset="0"/>
              </a:rPr>
              <a:t>Ninety-three percent of American processed cheese, hamburger, hot dogs, bologna, collards, chicken, turkey, and ice cream sandwiches contained DDE. DDE was found in 87 percent of lamb chops, salami, canned spinach, meatloaf, and butter, and in 81 percent of samples of cheddar cheese, pork sausage, hamburger, white sauce, and creamed spinach. Of all items sampled, 42 had DDE in 63 percent or more of all samples.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For adults the use of </a:t>
            </a:r>
            <a:r>
              <a:rPr lang="en-US" sz="1000" dirty="0" err="1">
                <a:latin typeface="Times New Roman" pitchFamily="18" charset="0"/>
              </a:rPr>
              <a:t>chlorophenoxy</a:t>
            </a:r>
            <a:r>
              <a:rPr lang="en-US" sz="1000" dirty="0">
                <a:latin typeface="Times New Roman" pitchFamily="18" charset="0"/>
              </a:rPr>
              <a:t> acid herbicides (such as 2,4-D) has been strongly associated with increased incidence of lung cancer, stomach cancer, leukemia, Hodgkin's lymphoma (two studies found a five-fold risk), non-Hodgkin'[s lymphoma (NHL – five to six-fold increased risk), and soft tissue sarcomas (many studies have shown a five to seven-fold increased risk, and one review study reported a 40-fold increased risk).36 2,4-D gained notoriety from its combination with 2,4,5-T to form a mixture known as Agent Orange. 2,4-D is commonly used by municipalities and states as a spray on roadways and right-of-ways to inhibit weed growth. It can be purchased at home stores for home lawn care and is often applied by chemical lawn care companies.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Exposure to the insecticide DDT, first used in the 1950s, has also been linked to an increased risk of diabetes. One study considering the effect of DDT was conducted by John Beard and colleagues from Southern Cross University in Australia and published in the May, 2003 issue of Environmental Health Perspectives. The study found on-job exposure to DDT and other pesticides were associated with asthma and pancreatic cancer in addition to diabetes. (Source: </a:t>
            </a:r>
            <a:r>
              <a:rPr lang="en-US" sz="1000" i="1" dirty="0" err="1">
                <a:latin typeface="Times New Roman" pitchFamily="18" charset="0"/>
              </a:rPr>
              <a:t>Altern</a:t>
            </a:r>
            <a:r>
              <a:rPr lang="en-US" sz="1000" i="1" dirty="0">
                <a:latin typeface="Times New Roman" pitchFamily="18" charset="0"/>
              </a:rPr>
              <a:t> Med Rev 2000</a:t>
            </a:r>
            <a:r>
              <a:rPr lang="en-US" sz="1000" dirty="0">
                <a:latin typeface="Times New Roman" pitchFamily="18" charset="0"/>
              </a:rPr>
              <a:t>.)</a:t>
            </a:r>
          </a:p>
          <a:p>
            <a:r>
              <a:rPr lang="en-US" sz="1000" dirty="0">
                <a:latin typeface="Times New Roman" pitchFamily="18" charset="0"/>
              </a:rPr>
              <a:t>Research by the Soil Association has found that 84 percent of fruits and vegetables given to school, children contain one pesticide, 65 percent of the samples contain two or more pesticides. (Source: </a:t>
            </a:r>
            <a:r>
              <a:rPr lang="en-US" sz="1000" i="1" dirty="0">
                <a:latin typeface="Times New Roman" pitchFamily="18" charset="0"/>
              </a:rPr>
              <a:t>Soil Association Organic Standard</a:t>
            </a:r>
            <a:r>
              <a:rPr lang="en-US" sz="1000" dirty="0">
                <a:latin typeface="Times New Roman" pitchFamily="18" charset="0"/>
              </a:rPr>
              <a:t>, September 2005)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7E882-57B6-4A25-BA45-587832F4D979}" type="slidenum">
              <a:rPr lang="en-US"/>
              <a:pPr/>
              <a:t>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22314" y="4461110"/>
            <a:ext cx="5232449" cy="4538025"/>
          </a:xfrm>
        </p:spPr>
        <p:txBody>
          <a:bodyPr/>
          <a:lstStyle/>
          <a:p>
            <a:pPr>
              <a:lnSpc>
                <a:spcPct val="80000"/>
              </a:lnSpc>
            </a:pPr>
            <a:r>
              <a:rPr lang="en-US" b="1" dirty="0"/>
              <a:t>RELATED RESEARCH / STATS </a:t>
            </a:r>
            <a:r>
              <a:rPr lang="en-US" b="1" i="1" dirty="0"/>
              <a:t>(Womb Exposure)</a:t>
            </a:r>
            <a:endParaRPr lang="en-US" dirty="0"/>
          </a:p>
          <a:p>
            <a:pPr>
              <a:lnSpc>
                <a:spcPct val="80000"/>
              </a:lnSpc>
            </a:pPr>
            <a:r>
              <a:rPr lang="en-US" sz="800" dirty="0">
                <a:latin typeface="Times New Roman" pitchFamily="18" charset="0"/>
              </a:rPr>
              <a:t>At the University of Rochester, scientists are investigating the effects on an infant of a pregnant woman's exposure to chemicals, such as phthalates. The hormone-disrupting compounds used to soften plastics are found in many cosmetics, lotions, shampoos and baby products. The researchers are following up on previous observations that a mother-to </a:t>
            </a:r>
            <a:r>
              <a:rPr lang="en-US" sz="800" dirty="0" err="1">
                <a:latin typeface="Times New Roman" pitchFamily="18" charset="0"/>
              </a:rPr>
              <a:t>be's</a:t>
            </a:r>
            <a:r>
              <a:rPr lang="en-US" sz="800" dirty="0">
                <a:latin typeface="Times New Roman" pitchFamily="18" charset="0"/>
              </a:rPr>
              <a:t> chemical encounter can affect her infant son's genital development. (Source: </a:t>
            </a:r>
            <a:r>
              <a:rPr lang="en-US" sz="800" i="1" dirty="0">
                <a:latin typeface="Times New Roman" pitchFamily="18" charset="0"/>
              </a:rPr>
              <a:t>Sciencedaily.com</a:t>
            </a:r>
            <a:r>
              <a:rPr lang="en-US" sz="800" dirty="0">
                <a:latin typeface="Times New Roman" pitchFamily="18" charset="0"/>
              </a:rPr>
              <a:t>)</a:t>
            </a:r>
          </a:p>
          <a:p>
            <a:pPr>
              <a:lnSpc>
                <a:spcPct val="80000"/>
              </a:lnSpc>
            </a:pPr>
            <a:r>
              <a:rPr lang="en-US" sz="800" dirty="0">
                <a:latin typeface="Times New Roman" pitchFamily="18" charset="0"/>
              </a:rPr>
              <a:t>Another group at the school is conducting a 16-year study of the impact of a woman's eating habits during pregnancy on her offspring. The survey of more than 700 children in the Seychelles Islands, off the African coast, is exploring the effects on growing youngsters of small amounts of mercury in ocean fish such as tuna and swordfish. Some environmental groups have claimed hundreds of thousands of U.S. children are at risk of neurological impairment because their mothers consumed mercury-tainted fish after conception. (Source: </a:t>
            </a:r>
            <a:r>
              <a:rPr lang="en-US" sz="800" i="1" dirty="0">
                <a:latin typeface="Times New Roman" pitchFamily="18" charset="0"/>
              </a:rPr>
              <a:t>Sciencedaily.com</a:t>
            </a:r>
            <a:r>
              <a:rPr lang="en-US" sz="800" dirty="0">
                <a:latin typeface="Times New Roman" pitchFamily="18" charset="0"/>
              </a:rPr>
              <a:t>)</a:t>
            </a:r>
          </a:p>
          <a:p>
            <a:pPr>
              <a:lnSpc>
                <a:spcPct val="80000"/>
              </a:lnSpc>
            </a:pPr>
            <a:r>
              <a:rPr lang="en-US" sz="800" dirty="0">
                <a:latin typeface="Times New Roman" pitchFamily="18" charset="0"/>
              </a:rPr>
              <a:t>A University of Southern California study suggests babies born to women exposed to high ozone levels during pregnancy are at risk for being underweight. The researchers found women who breathe air heavily polluted with ozone are at risk for having babies afflicted with intra uterine growth retardation. That means their babies only fall within the 15th percentile of expected size. Fetal growth and birth weight are strongly linked to morbidity and mortality during childhood and adulthood. (Source: </a:t>
            </a:r>
            <a:r>
              <a:rPr lang="en-US" sz="800" i="1" dirty="0">
                <a:latin typeface="Times New Roman" pitchFamily="18" charset="0"/>
              </a:rPr>
              <a:t>The Environmental Health Perspectives</a:t>
            </a:r>
            <a:r>
              <a:rPr lang="en-US" sz="800" dirty="0">
                <a:latin typeface="Times New Roman" pitchFamily="18" charset="0"/>
              </a:rPr>
              <a:t>)</a:t>
            </a:r>
          </a:p>
          <a:p>
            <a:pPr>
              <a:lnSpc>
                <a:spcPct val="80000"/>
              </a:lnSpc>
            </a:pPr>
            <a:r>
              <a:rPr lang="en-US" sz="800" dirty="0">
                <a:latin typeface="Times New Roman" pitchFamily="18" charset="0"/>
              </a:rPr>
              <a:t>In Sidney, BC and Winnipeg, Manitoba, scientists were analyzing the blood from 10 umbilical cords, which mothers had donated to the Red Cross’s cord blood collection program, commissioned by the Environmental Working Group, based in Washington DC and Oakland, California, for use in the treatment of leukemia, sickle cell anemia, and bone marrow failure. The scientists were also looking for evidence of chemical contamination of the blood, and that is what they found. If these 10 randomly chosen cords are an example, the average newborn baby has 200 different industrial chemicals, pollutants and pesticides in his/her body at the moment of birth. Two hundred chemicals and other pollutants, including mercury, </a:t>
            </a:r>
            <a:r>
              <a:rPr lang="en-US" sz="800" dirty="0" err="1">
                <a:latin typeface="Times New Roman" pitchFamily="18" charset="0"/>
              </a:rPr>
              <a:t>polyaromatic</a:t>
            </a:r>
            <a:r>
              <a:rPr lang="en-US" sz="800" dirty="0">
                <a:latin typeface="Times New Roman" pitchFamily="18" charset="0"/>
              </a:rPr>
              <a:t> hydrocarbons, dioxins, furans, pesticides, and chemicals from flame retardants, PCBs, industrial lubricants, plastics, Teflon, </a:t>
            </a:r>
            <a:r>
              <a:rPr lang="en-US" sz="800" dirty="0" err="1">
                <a:latin typeface="Times New Roman" pitchFamily="18" charset="0"/>
              </a:rPr>
              <a:t>Scotchgard</a:t>
            </a:r>
            <a:r>
              <a:rPr lang="en-US" sz="800" dirty="0">
                <a:latin typeface="Times New Roman" pitchFamily="18" charset="0"/>
              </a:rPr>
              <a:t>, industrial bleaches, electrical insulators, coal-fired power plants, vehicle emissions, and wood preservatives. In total, the scientists found 287 industrial chemicals in the blood, an average of 200 chemicals per baby. Of the 287 chemicals detected, 180 are known to cause cancer in humans or animals, 217 are known to be toxic to the brain and nervous system, and 208 are known to cause birth defects or abnormal development in animal tests. (Source: </a:t>
            </a:r>
            <a:r>
              <a:rPr lang="en-US" sz="800" i="1" dirty="0" err="1">
                <a:latin typeface="Times New Roman" pitchFamily="18" charset="0"/>
              </a:rPr>
              <a:t>BodyBurden</a:t>
            </a:r>
            <a:r>
              <a:rPr lang="en-US" sz="800" i="1" dirty="0">
                <a:latin typeface="Times New Roman" pitchFamily="18" charset="0"/>
              </a:rPr>
              <a:t>, The Pollution of Newborns</a:t>
            </a:r>
            <a:r>
              <a:rPr lang="en-US" sz="800" dirty="0">
                <a:latin typeface="Times New Roman" pitchFamily="18" charset="0"/>
              </a:rPr>
              <a:t>. Environmental Working Group, July 2005.)</a:t>
            </a:r>
          </a:p>
          <a:p>
            <a:pPr>
              <a:lnSpc>
                <a:spcPct val="80000"/>
              </a:lnSpc>
            </a:pPr>
            <a:r>
              <a:rPr lang="en-US" sz="800" dirty="0">
                <a:latin typeface="Times New Roman" pitchFamily="18" charset="0"/>
              </a:rPr>
              <a:t>Worse still, research proves that exposure to urban air pollution can affect the chromosomes of a developing fetus. It is known that babies born to mothers exposed to high levels of urban air pollution tend to have a greater chance of chromosomal abnormalities than those whose mothers breathed cleaner air. An instance of this was showcased at the Columbia Center for Children’s Environmental Health. The study involved 60 infants born in New York City to non-smoking mothers who were participated in the study long before they gave birth. The team analyzed exposure rates to airborne pollutants known as polycyclic aromatic hydrocarbons which are part of the constituents of motor vehicle exhaust gases, power plant emissions and of course, tobacco smoke. The study, conducted in low-income Manhattan neighborhood, where exhaust pollutants are prevalent, involved the mothers-to-be filling out questionnaires and wearing a portable air monitor for 48 hours during their third trimester. After they gave birth, analyses of samples of umbilical cord blood showed that exposure to combustion pollutants was positively linked to chromosomal abnormalities in fetal tissue. (Source: </a:t>
            </a:r>
            <a:r>
              <a:rPr lang="en-US" sz="800" i="1" dirty="0">
                <a:latin typeface="Times New Roman" pitchFamily="18" charset="0"/>
              </a:rPr>
              <a:t>vanguardngr.com</a:t>
            </a:r>
            <a:r>
              <a:rPr lang="en-US" sz="800" dirty="0">
                <a:latin typeface="Times New Roman" pitchFamily="18" charset="0"/>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D18B89-AA1C-44E6-88F4-9A6B78314419}" type="slidenum">
              <a:rPr lang="en-US"/>
              <a:pPr/>
              <a:t>12</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b="1" dirty="0"/>
              <a:t>RELATED RESEARCH / STATS </a:t>
            </a:r>
            <a:r>
              <a:rPr lang="en-US" b="1" i="1" dirty="0"/>
              <a:t>(Fluoride/vaccines/Radiation)</a:t>
            </a:r>
            <a:endParaRPr lang="en-US" dirty="0"/>
          </a:p>
          <a:p>
            <a:r>
              <a:rPr lang="en-US" sz="1100" dirty="0">
                <a:latin typeface="Times New Roman" pitchFamily="18" charset="0"/>
              </a:rPr>
              <a:t>Fluoride – A doctoral student at Harvard found that boys who drank fluorinated water acquired the bone cancer </a:t>
            </a:r>
            <a:r>
              <a:rPr lang="en-US" sz="1100" dirty="0" err="1">
                <a:latin typeface="Times New Roman" pitchFamily="18" charset="0"/>
              </a:rPr>
              <a:t>ostesarcoma</a:t>
            </a:r>
            <a:r>
              <a:rPr lang="en-US" sz="1100" dirty="0">
                <a:latin typeface="Times New Roman" pitchFamily="18" charset="0"/>
              </a:rPr>
              <a:t> more often than those who didn’t (a seven-fold increase)</a:t>
            </a:r>
          </a:p>
          <a:p>
            <a:r>
              <a:rPr lang="en-US" sz="1100" dirty="0">
                <a:latin typeface="Times New Roman" pitchFamily="18" charset="0"/>
              </a:rPr>
              <a:t>Vaccinations – Mandatory vaccine programs.  According to the GAO (1999) in the 1990’s an estimated 12 million vaccinations were given each year and  more than 40 million children were vaccinated.  Since the 1930” the mercury-based </a:t>
            </a:r>
            <a:r>
              <a:rPr lang="en-US" sz="1100" dirty="0" err="1">
                <a:latin typeface="Times New Roman" pitchFamily="18" charset="0"/>
              </a:rPr>
              <a:t>Thimerosal</a:t>
            </a:r>
            <a:r>
              <a:rPr lang="en-US" sz="1100" dirty="0">
                <a:latin typeface="Times New Roman" pitchFamily="18" charset="0"/>
              </a:rPr>
              <a:t> has been added to vaccines as a preservative, allowing vaccines to be manufactured in bulk instead of individual doses.  In 1980’s FDA bans </a:t>
            </a:r>
            <a:r>
              <a:rPr lang="en-US" sz="1100" dirty="0" err="1">
                <a:latin typeface="Times New Roman" pitchFamily="18" charset="0"/>
              </a:rPr>
              <a:t>thimerosal</a:t>
            </a:r>
            <a:r>
              <a:rPr lang="en-US" sz="1100" dirty="0">
                <a:latin typeface="Times New Roman" pitchFamily="18" charset="0"/>
              </a:rPr>
              <a:t> in OTC products (</a:t>
            </a:r>
            <a:r>
              <a:rPr lang="en-US" sz="1100" dirty="0" err="1">
                <a:latin typeface="Times New Roman" pitchFamily="18" charset="0"/>
              </a:rPr>
              <a:t>Merthiolate</a:t>
            </a:r>
            <a:r>
              <a:rPr lang="en-US" sz="1100" dirty="0">
                <a:latin typeface="Times New Roman" pitchFamily="18" charset="0"/>
              </a:rPr>
              <a:t>) and in 1991 considered banning in vaccines but didn’t.  CDC then increases the number of vaccines to children and no one took the time to calculate the cumulative mercury dose in these children through the 1990’s.  In fact, it was 187 times the EPA’s limit for daily exposure to mercury and the rate of Autism explodes.  Iowa had an increase of 700% in autistics throughout the 1990’s and in 2004 became the first state to ban mercury in vaccines followed CA.</a:t>
            </a:r>
          </a:p>
          <a:p>
            <a:r>
              <a:rPr lang="en-US" sz="1100" dirty="0">
                <a:latin typeface="Times New Roman" pitchFamily="18" charset="0"/>
              </a:rPr>
              <a:t>Ionizing radiation is the best-established environmental cause of human breast cancer.  In 1972 the </a:t>
            </a:r>
            <a:r>
              <a:rPr lang="en-US" sz="1100" dirty="0" err="1">
                <a:latin typeface="Times New Roman" pitchFamily="18" charset="0"/>
              </a:rPr>
              <a:t>radiaiton</a:t>
            </a:r>
            <a:r>
              <a:rPr lang="en-US" sz="1100" dirty="0">
                <a:latin typeface="Times New Roman" pitchFamily="18" charset="0"/>
              </a:rPr>
              <a:t> dose per mammogram averaged 2 </a:t>
            </a:r>
            <a:r>
              <a:rPr lang="en-US" sz="1100" dirty="0" err="1">
                <a:latin typeface="Times New Roman" pitchFamily="18" charset="0"/>
              </a:rPr>
              <a:t>rads</a:t>
            </a:r>
            <a:r>
              <a:rPr lang="en-US" sz="1100" dirty="0">
                <a:latin typeface="Times New Roman" pitchFamily="18" charset="0"/>
              </a:rPr>
              <a:t>, a dose 10X greater than the current dose.  CT scans introduced in the 1970’s greatly increased the radiation dose per exam compared to ordinary </a:t>
            </a:r>
            <a:r>
              <a:rPr lang="en-US" sz="1100" dirty="0" err="1">
                <a:latin typeface="Times New Roman" pitchFamily="18" charset="0"/>
              </a:rPr>
              <a:t>xrays</a:t>
            </a:r>
            <a:r>
              <a:rPr lang="en-US" sz="1100" dirty="0">
                <a:latin typeface="Times New Roman" pitchFamily="18" charset="0"/>
              </a:rPr>
              <a:t>.  Between 1950 and 1991, the incidence of breast cancer in the US increased by 90% due to an increase in radiation exposure from multiple sources.</a:t>
            </a:r>
          </a:p>
          <a:p>
            <a:endParaRPr lang="en-US" sz="1100"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664D78-B15D-4B33-91D9-4FC40BCE5C23}" type="slidenum">
              <a:rPr lang="en-US"/>
              <a:pPr/>
              <a:t>13</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922314" y="4461109"/>
            <a:ext cx="5232449" cy="4614941"/>
          </a:xfrm>
        </p:spPr>
        <p:txBody>
          <a:bodyPr/>
          <a:lstStyle/>
          <a:p>
            <a:pPr>
              <a:lnSpc>
                <a:spcPct val="80000"/>
              </a:lnSpc>
            </a:pPr>
            <a:r>
              <a:rPr lang="en-US" b="1" dirty="0"/>
              <a:t>RELATED RESEARCH / STATS </a:t>
            </a:r>
            <a:r>
              <a:rPr lang="en-US" b="1" i="1" dirty="0"/>
              <a:t>(Cars)</a:t>
            </a:r>
            <a:endParaRPr lang="en-US" dirty="0"/>
          </a:p>
          <a:p>
            <a:pPr>
              <a:lnSpc>
                <a:spcPct val="80000"/>
              </a:lnSpc>
            </a:pPr>
            <a:endParaRPr lang="en-US" sz="800" dirty="0"/>
          </a:p>
          <a:p>
            <a:pPr>
              <a:lnSpc>
                <a:spcPct val="80000"/>
              </a:lnSpc>
            </a:pPr>
            <a:r>
              <a:rPr lang="en-US" sz="900" dirty="0">
                <a:latin typeface="Times New Roman" pitchFamily="18" charset="0"/>
              </a:rPr>
              <a:t>Gasoline and diesel fuels contain toxic substances that can enter the environment and cause adverse health effects in people. Some of these substances, such as benzene, toluene and </a:t>
            </a:r>
            <a:r>
              <a:rPr lang="en-US" sz="900" dirty="0" err="1">
                <a:latin typeface="Times New Roman" pitchFamily="18" charset="0"/>
              </a:rPr>
              <a:t>xylenes</a:t>
            </a:r>
            <a:r>
              <a:rPr lang="en-US" sz="900" dirty="0">
                <a:latin typeface="Times New Roman" pitchFamily="18" charset="0"/>
              </a:rPr>
              <a:t>, are found in crude oil and occur naturally in fuels and their vapors. Other substances, such as 1,3-butadiene and formaldehyde, are formed in engines during combustion and are only present in exhaust. Other harmful pollutants found in engine exhaust include particulate matter (known more commonly as soot), nitrogen oxides, carbon monoxide, sulfur dioxide and various hydrocarbons. Ozone, the major component of urban smog, is formed when nitrogen oxides react in sunlight with hydrocarbons. Diesel exhaust is a particular health concern as it contains over 40 different substances identified by the California Air Resources Board (ARB) as toxic air contaminants that may pose a threat to human health and has been linked to lung cancer. Just breathing the air exposes people to fuel components, especially in urban areas. People are exposed to gasoline and diesel exhaust when they drive or ride in a vehicle, jog or bike along roads or park in a public garage. Motorists are further exposed to gasoline vapors when they fill up their vehicle’s fuel tank. People who work in or live near freeways, refineries, chemical plants, loading and storage facilities or other places that handle crude oil and petroleum products may be exposed to higher levels of fuel components than the general public and face higher health risks. (Source: </a:t>
            </a:r>
            <a:r>
              <a:rPr lang="en-US" sz="900" i="1" dirty="0">
                <a:latin typeface="Times New Roman" pitchFamily="18" charset="0"/>
              </a:rPr>
              <a:t>The California Environmental Protection Agency’s Office of Environmental Health Hazard Assessment &amp; The American Lung Association</a:t>
            </a:r>
            <a:r>
              <a:rPr lang="en-US" sz="900" dirty="0">
                <a:latin typeface="Times New Roman" pitchFamily="18" charset="0"/>
              </a:rPr>
              <a:t>)</a:t>
            </a:r>
          </a:p>
          <a:p>
            <a:pPr>
              <a:lnSpc>
                <a:spcPct val="80000"/>
              </a:lnSpc>
            </a:pPr>
            <a:r>
              <a:rPr lang="en-US" sz="900" dirty="0">
                <a:latin typeface="Times New Roman" pitchFamily="18" charset="0"/>
              </a:rPr>
              <a:t>Both liquid gasoline and motor vehicle exhaust contain chemicals that can cause cancer. Benzene, a fundamental component of gasoline and diesel fuel as well as vehicle exhaust, causes cancer in humans. Gasoline exhaust also contains cancer-causing 1,3-butadiene, formaldehyde and acetaldehyde. Diesel exhaust contains several dozen toxic substances and scientific studies have shown that workers exposed to diesel exhaust are more likely to develop lung cancer. Long-term exposure to particles in diesel exhaust poses the highest cancer risk of any toxic air contaminant evaluated by OEHHA. ARB estimates that about 70 percent of the cancer risk that the average Californian faces from breathing toxic air pollutants stems from diesel exhaust particles. The microscopic particles making up diesel exhaust particulate matter are less than one-fifth the thickness of a human hair. They are small enough to penetrate deep into the lungs, where they can contribute to respiratory disease. Gasoline and diesel exhausts contain nitrogen oxides, carbon monoxide and sulfur dioxide. Nitrogen oxides can damage lung tissue, lower the body’s resistance to respiratory infection and worsen chronic lung diseases such as asthma. As mentioned earlier, nitrogen oxides react in the atmosphere with hydrocarbons to form ozone, the major component of urban smog. (Source: </a:t>
            </a:r>
            <a:r>
              <a:rPr lang="en-US" sz="900" i="1" dirty="0">
                <a:latin typeface="Times New Roman" pitchFamily="18" charset="0"/>
              </a:rPr>
              <a:t>The California Environmental Protection Agency’s Office of Environmental Health Hazard Assessment &amp; The American Lung Association</a:t>
            </a:r>
            <a:r>
              <a:rPr lang="en-US" sz="900" dirty="0">
                <a:latin typeface="Times New Roman" pitchFamily="18" charset="0"/>
              </a:rPr>
              <a:t>)</a:t>
            </a:r>
          </a:p>
          <a:p>
            <a:pPr>
              <a:lnSpc>
                <a:spcPct val="80000"/>
              </a:lnSpc>
            </a:pPr>
            <a:r>
              <a:rPr lang="en-US" sz="900" dirty="0">
                <a:latin typeface="Times New Roman" pitchFamily="18" charset="0"/>
              </a:rPr>
              <a:t>Diesel exhaust is a particular health concern as it contains over 40 different substances identified as toxic air contaminants that have been linked to lung cancer.</a:t>
            </a:r>
          </a:p>
          <a:p>
            <a:pPr>
              <a:lnSpc>
                <a:spcPct val="80000"/>
              </a:lnSpc>
            </a:pPr>
            <a:r>
              <a:rPr lang="en-US" sz="900" dirty="0">
                <a:latin typeface="Times New Roman" pitchFamily="18" charset="0"/>
              </a:rPr>
              <a:t>Exposure – Especially in urban areas, people are exposed when they drive or ride in a vehicle, jog or bike along roads or park in a public garage.  Further exposed when they fill up their tank and certainly workers are exposed at higher rates.</a:t>
            </a:r>
          </a:p>
          <a:p>
            <a:pPr>
              <a:lnSpc>
                <a:spcPct val="80000"/>
              </a:lnSpc>
            </a:pPr>
            <a:endParaRPr lang="en-US" sz="900" dirty="0">
              <a:latin typeface="Times New Roman" pitchFamily="18" charset="0"/>
            </a:endParaRPr>
          </a:p>
          <a:p>
            <a:pPr>
              <a:lnSpc>
                <a:spcPct val="80000"/>
              </a:lnSpc>
            </a:pPr>
            <a:endParaRPr lang="en-US" sz="900" dirty="0"/>
          </a:p>
          <a:p>
            <a:pPr>
              <a:lnSpc>
                <a:spcPct val="80000"/>
              </a:lnSpc>
            </a:pPr>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95288"/>
            <a:ext cx="1943100" cy="5567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95288"/>
            <a:ext cx="5676900" cy="5567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5288"/>
            <a:ext cx="7772400" cy="849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6400"/>
            <a:ext cx="38100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95725"/>
            <a:ext cx="3810000" cy="2066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95288"/>
            <a:ext cx="7772400" cy="8493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86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U_body_1.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r">
              <a:defRPr sz="4000" b="0">
                <a:solidFill>
                  <a:schemeClr val="bg1"/>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86A85"/>
                </a:solidFill>
                <a:latin typeface="Arial Narrow" pitchFamily="34" charset="0"/>
              </a:defRPr>
            </a:lvl1pPr>
            <a:lvl2pPr>
              <a:defRPr>
                <a:solidFill>
                  <a:srgbClr val="386A85"/>
                </a:solidFill>
                <a:latin typeface="Arial Narrow" pitchFamily="34" charset="0"/>
              </a:defRPr>
            </a:lvl2pPr>
            <a:lvl3pPr>
              <a:defRPr>
                <a:solidFill>
                  <a:srgbClr val="386A85"/>
                </a:solidFill>
                <a:latin typeface="Arial Narrow" pitchFamily="34" charset="0"/>
              </a:defRPr>
            </a:lvl3pPr>
            <a:lvl4pPr>
              <a:defRPr>
                <a:solidFill>
                  <a:srgbClr val="386A85"/>
                </a:solidFill>
                <a:latin typeface="Arial Narrow" pitchFamily="34" charset="0"/>
              </a:defRPr>
            </a:lvl4pPr>
            <a:lvl5pPr>
              <a:defRPr>
                <a:solidFill>
                  <a:srgbClr val="386A85"/>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bwMode="auto">
          <a:xfrm>
            <a:off x="7162800" y="5791200"/>
            <a:ext cx="19812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FU_body_1.jpg"/>
          <p:cNvPicPr>
            <a:picLocks noChangeAspect="1"/>
          </p:cNvPicPr>
          <p:nvPr userDrawn="1"/>
        </p:nvPicPr>
        <p:blipFill>
          <a:blip r:embed="rId16" cstate="print"/>
          <a:stretch>
            <a:fillRect/>
          </a:stretch>
        </p:blipFill>
        <p:spPr>
          <a:xfrm>
            <a:off x="0" y="0"/>
            <a:ext cx="9144000" cy="6858000"/>
          </a:xfrm>
          <a:prstGeom prst="rect">
            <a:avLst/>
          </a:prstGeom>
        </p:spPr>
      </p:pic>
      <p:sp>
        <p:nvSpPr>
          <p:cNvPr id="1027" name="Rectangle 9"/>
          <p:cNvSpPr>
            <a:spLocks noGrp="1" noChangeArrowheads="1"/>
          </p:cNvSpPr>
          <p:nvPr>
            <p:ph type="title"/>
          </p:nvPr>
        </p:nvSpPr>
        <p:spPr bwMode="auto">
          <a:xfrm>
            <a:off x="685800" y="0"/>
            <a:ext cx="8305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10"/>
          <p:cNvSpPr>
            <a:spLocks noGrp="1" noChangeArrowheads="1"/>
          </p:cNvSpPr>
          <p:nvPr>
            <p:ph type="body" idx="1"/>
          </p:nvPr>
        </p:nvSpPr>
        <p:spPr bwMode="auto">
          <a:xfrm>
            <a:off x="685800" y="1676400"/>
            <a:ext cx="7772400"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p:nvPr userDrawn="1"/>
        </p:nvSpPr>
        <p:spPr bwMode="auto">
          <a:xfrm>
            <a:off x="7162800" y="5791200"/>
            <a:ext cx="19812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charset="0"/>
        </a:defRPr>
      </a:lvl2pPr>
      <a:lvl3pPr algn="r" rtl="0" eaLnBrk="0" fontAlgn="base" hangingPunct="0">
        <a:spcBef>
          <a:spcPct val="0"/>
        </a:spcBef>
        <a:spcAft>
          <a:spcPct val="0"/>
        </a:spcAft>
        <a:defRPr sz="4000">
          <a:solidFill>
            <a:schemeClr val="bg1"/>
          </a:solidFill>
          <a:latin typeface="Arial" charset="0"/>
        </a:defRPr>
      </a:lvl3pPr>
      <a:lvl4pPr algn="r" rtl="0" eaLnBrk="0" fontAlgn="base" hangingPunct="0">
        <a:spcBef>
          <a:spcPct val="0"/>
        </a:spcBef>
        <a:spcAft>
          <a:spcPct val="0"/>
        </a:spcAft>
        <a:defRPr sz="4000">
          <a:solidFill>
            <a:schemeClr val="bg1"/>
          </a:solidFill>
          <a:latin typeface="Arial" charset="0"/>
        </a:defRPr>
      </a:lvl4pPr>
      <a:lvl5pPr algn="r" rtl="0" eaLnBrk="0" fontAlgn="base" hangingPunct="0">
        <a:spcBef>
          <a:spcPct val="0"/>
        </a:spcBef>
        <a:spcAft>
          <a:spcPct val="0"/>
        </a:spcAft>
        <a:defRPr sz="4000">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386A85"/>
          </a:solidFill>
          <a:latin typeface="+mn-lt"/>
          <a:ea typeface="+mn-ea"/>
          <a:cs typeface="+mn-cs"/>
        </a:defRPr>
      </a:lvl1pPr>
      <a:lvl2pPr marL="742950" indent="-285750" algn="l" rtl="0" eaLnBrk="0" fontAlgn="base" hangingPunct="0">
        <a:spcBef>
          <a:spcPct val="20000"/>
        </a:spcBef>
        <a:spcAft>
          <a:spcPct val="0"/>
        </a:spcAft>
        <a:buChar char="–"/>
        <a:defRPr sz="2800">
          <a:solidFill>
            <a:srgbClr val="386A85"/>
          </a:solidFill>
          <a:latin typeface="+mn-lt"/>
        </a:defRPr>
      </a:lvl2pPr>
      <a:lvl3pPr marL="1143000" indent="-228600" algn="l" rtl="0" eaLnBrk="0" fontAlgn="base" hangingPunct="0">
        <a:spcBef>
          <a:spcPct val="20000"/>
        </a:spcBef>
        <a:spcAft>
          <a:spcPct val="0"/>
        </a:spcAft>
        <a:buChar char="•"/>
        <a:defRPr sz="2400">
          <a:solidFill>
            <a:srgbClr val="386A85"/>
          </a:solidFill>
          <a:latin typeface="+mn-lt"/>
        </a:defRPr>
      </a:lvl3pPr>
      <a:lvl4pPr marL="1600200" indent="-228600" algn="l" rtl="0" eaLnBrk="0" fontAlgn="base" hangingPunct="0">
        <a:spcBef>
          <a:spcPct val="20000"/>
        </a:spcBef>
        <a:spcAft>
          <a:spcPct val="0"/>
        </a:spcAft>
        <a:buChar char="–"/>
        <a:defRPr sz="2000">
          <a:solidFill>
            <a:srgbClr val="386A85"/>
          </a:solidFill>
          <a:latin typeface="+mn-lt"/>
        </a:defRPr>
      </a:lvl4pPr>
      <a:lvl5pPr marL="2057400" indent="-228600" algn="l" rtl="0" eaLnBrk="0" fontAlgn="base" hangingPunct="0">
        <a:spcBef>
          <a:spcPct val="20000"/>
        </a:spcBef>
        <a:spcAft>
          <a:spcPct val="0"/>
        </a:spcAft>
        <a:buChar char="»"/>
        <a:defRPr sz="2000">
          <a:solidFill>
            <a:srgbClr val="386A85"/>
          </a:solidFill>
          <a:latin typeface="+mn-lt"/>
        </a:defRPr>
      </a:lvl5pPr>
      <a:lvl6pPr marL="2514600" indent="-228600" algn="l" rtl="0" fontAlgn="base">
        <a:spcBef>
          <a:spcPct val="20000"/>
        </a:spcBef>
        <a:spcAft>
          <a:spcPct val="0"/>
        </a:spcAft>
        <a:buChar char="»"/>
        <a:defRPr sz="2000">
          <a:solidFill>
            <a:srgbClr val="0076CC"/>
          </a:solidFill>
          <a:latin typeface="+mn-lt"/>
        </a:defRPr>
      </a:lvl6pPr>
      <a:lvl7pPr marL="2971800" indent="-228600" algn="l" rtl="0" fontAlgn="base">
        <a:spcBef>
          <a:spcPct val="20000"/>
        </a:spcBef>
        <a:spcAft>
          <a:spcPct val="0"/>
        </a:spcAft>
        <a:buChar char="»"/>
        <a:defRPr sz="2000">
          <a:solidFill>
            <a:srgbClr val="0076CC"/>
          </a:solidFill>
          <a:latin typeface="+mn-lt"/>
        </a:defRPr>
      </a:lvl7pPr>
      <a:lvl8pPr marL="3429000" indent="-228600" algn="l" rtl="0" fontAlgn="base">
        <a:spcBef>
          <a:spcPct val="20000"/>
        </a:spcBef>
        <a:spcAft>
          <a:spcPct val="0"/>
        </a:spcAft>
        <a:buChar char="»"/>
        <a:defRPr sz="2000">
          <a:solidFill>
            <a:srgbClr val="0076CC"/>
          </a:solidFill>
          <a:latin typeface="+mn-lt"/>
        </a:defRPr>
      </a:lvl8pPr>
      <a:lvl9pPr marL="3886200" indent="-228600" algn="l" rtl="0" fontAlgn="base">
        <a:spcBef>
          <a:spcPct val="20000"/>
        </a:spcBef>
        <a:spcAft>
          <a:spcPct val="0"/>
        </a:spcAft>
        <a:buChar char="»"/>
        <a:defRPr sz="2000">
          <a:solidFill>
            <a:srgbClr val="007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jpe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 name="Picture 3" descr="thumbnail (2).jpg"/>
          <p:cNvPicPr>
            <a:picLocks noChangeAspect="1"/>
          </p:cNvPicPr>
          <p:nvPr/>
        </p:nvPicPr>
        <p:blipFill>
          <a:blip r:embed="rId2" cstate="print"/>
          <a:srcRect t="12407"/>
          <a:stretch>
            <a:fillRect/>
          </a:stretch>
        </p:blipFill>
        <p:spPr>
          <a:xfrm>
            <a:off x="304800" y="-12700"/>
            <a:ext cx="8643769" cy="6007100"/>
          </a:xfrm>
          <a:prstGeom prst="rect">
            <a:avLst/>
          </a:prstGeom>
        </p:spPr>
      </p:pic>
      <p:sp>
        <p:nvSpPr>
          <p:cNvPr id="51203" name="Text Box 3"/>
          <p:cNvSpPr txBox="1">
            <a:spLocks noChangeArrowheads="1"/>
          </p:cNvSpPr>
          <p:nvPr/>
        </p:nvSpPr>
        <p:spPr bwMode="auto">
          <a:xfrm>
            <a:off x="0" y="5703888"/>
            <a:ext cx="9144000" cy="1138773"/>
          </a:xfrm>
          <a:prstGeom prst="rect">
            <a:avLst/>
          </a:prstGeom>
          <a:noFill/>
          <a:ln w="9525" algn="ctr">
            <a:noFill/>
            <a:miter lim="800000"/>
            <a:headEnd/>
            <a:tailEnd/>
          </a:ln>
          <a:effectLst/>
        </p:spPr>
        <p:txBody>
          <a:bodyPr wrap="square">
            <a:spAutoFit/>
          </a:bodyPr>
          <a:lstStyle/>
          <a:p>
            <a:pPr algn="ctr">
              <a:defRPr/>
            </a:pPr>
            <a:r>
              <a:rPr lang="en-US" sz="3200" dirty="0">
                <a:latin typeface="Arial Narrow" pitchFamily="34" charset="0"/>
                <a:cs typeface="+mn-cs"/>
              </a:rPr>
              <a:t>The Invisible Killers</a:t>
            </a:r>
          </a:p>
          <a:p>
            <a:pPr algn="ctr" eaLnBrk="0" hangingPunct="0">
              <a:defRPr/>
            </a:pPr>
            <a:r>
              <a:rPr lang="en-US" sz="3600" b="1" i="1" dirty="0">
                <a:latin typeface="Chalkboard"/>
                <a:cs typeface="Chalkboard"/>
              </a:rPr>
              <a:t>The Unseen Dangers of a Toxic World</a:t>
            </a:r>
            <a:endParaRPr lang="en-US" sz="3600" b="1" dirty="0">
              <a:latin typeface="Chalkboard"/>
              <a:cs typeface="Chalkboard"/>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0"/>
            <a:ext cx="8458200" cy="990600"/>
          </a:xfrm>
        </p:spPr>
        <p:txBody>
          <a:bodyPr/>
          <a:lstStyle/>
          <a:p>
            <a:pPr eaLnBrk="1" hangingPunct="1"/>
            <a:r>
              <a:rPr lang="en-US" dirty="0" smtClean="0"/>
              <a:t>Mothers Give More than Love…</a:t>
            </a:r>
          </a:p>
        </p:txBody>
      </p:sp>
      <p:sp>
        <p:nvSpPr>
          <p:cNvPr id="44035" name="Rectangle 3"/>
          <p:cNvSpPr>
            <a:spLocks noGrp="1" noChangeArrowheads="1"/>
          </p:cNvSpPr>
          <p:nvPr>
            <p:ph type="body" sz="half" idx="1"/>
          </p:nvPr>
        </p:nvSpPr>
        <p:spPr>
          <a:xfrm>
            <a:off x="152400" y="1676400"/>
            <a:ext cx="4953000" cy="4800600"/>
          </a:xfrm>
        </p:spPr>
        <p:txBody>
          <a:bodyPr/>
          <a:lstStyle/>
          <a:p>
            <a:pPr eaLnBrk="1" hangingPunct="1">
              <a:lnSpc>
                <a:spcPct val="90000"/>
              </a:lnSpc>
              <a:buNone/>
            </a:pPr>
            <a:r>
              <a:rPr lang="en-US" sz="2800" i="1" dirty="0" smtClean="0">
                <a:solidFill>
                  <a:srgbClr val="F37032"/>
                </a:solidFill>
              </a:rPr>
              <a:t>To Fetus across the Placenta</a:t>
            </a:r>
          </a:p>
          <a:p>
            <a:pPr lvl="1" eaLnBrk="1" hangingPunct="1">
              <a:lnSpc>
                <a:spcPct val="90000"/>
              </a:lnSpc>
            </a:pPr>
            <a:r>
              <a:rPr lang="en-US" sz="2400" dirty="0" smtClean="0"/>
              <a:t>Pregnancy mobilizes fat soluble POP’s </a:t>
            </a:r>
            <a:r>
              <a:rPr lang="en-US" sz="2400" i="1" dirty="0" smtClean="0"/>
              <a:t>(dioxin, DDT, PCB’s, flame retardants like PBDE’s)</a:t>
            </a:r>
          </a:p>
          <a:p>
            <a:pPr lvl="1" eaLnBrk="1" hangingPunct="1">
              <a:lnSpc>
                <a:spcPct val="90000"/>
              </a:lnSpc>
            </a:pPr>
            <a:r>
              <a:rPr lang="en-US" sz="2400" dirty="0" smtClean="0"/>
              <a:t>Lead and </a:t>
            </a:r>
            <a:r>
              <a:rPr lang="en-US" sz="2400" dirty="0" err="1" smtClean="0"/>
              <a:t>methylmercury</a:t>
            </a:r>
            <a:r>
              <a:rPr lang="en-US" sz="2400" dirty="0" smtClean="0"/>
              <a:t> actively transported</a:t>
            </a:r>
          </a:p>
          <a:p>
            <a:pPr lvl="1" eaLnBrk="1" hangingPunct="1">
              <a:lnSpc>
                <a:spcPct val="90000"/>
              </a:lnSpc>
            </a:pPr>
            <a:r>
              <a:rPr lang="en-US" sz="2400" dirty="0" smtClean="0"/>
              <a:t>Fetus: immature metabolism results in sequestration in fetal brain</a:t>
            </a:r>
          </a:p>
          <a:p>
            <a:pPr lvl="1" eaLnBrk="1" hangingPunct="1">
              <a:lnSpc>
                <a:spcPct val="90000"/>
              </a:lnSpc>
            </a:pPr>
            <a:r>
              <a:rPr lang="en-US" sz="2400" dirty="0" smtClean="0"/>
              <a:t>Multiple studies (US, Netherlands, Canada) document:  &gt;200 chemicals in cord blood</a:t>
            </a:r>
          </a:p>
        </p:txBody>
      </p:sp>
      <p:pic>
        <p:nvPicPr>
          <p:cNvPr id="26627" name="Picture 5" descr="pregnant-lady.jpg"/>
          <p:cNvPicPr>
            <a:picLocks noChangeAspect="1"/>
          </p:cNvPicPr>
          <p:nvPr/>
        </p:nvPicPr>
        <p:blipFill>
          <a:blip r:embed="rId2" cstate="print"/>
          <a:srcRect/>
          <a:stretch>
            <a:fillRect/>
          </a:stretch>
        </p:blipFill>
        <p:spPr bwMode="auto">
          <a:xfrm>
            <a:off x="6183313" y="1533525"/>
            <a:ext cx="2960687" cy="53244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linds(horizontal)">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linds(horizontal)">
                                      <p:cBhvr>
                                        <p:cTn id="17" dur="500"/>
                                        <p:tgtEl>
                                          <p:spTgt spid="440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4035">
                                            <p:txEl>
                                              <p:pRg st="3" end="3"/>
                                            </p:txEl>
                                          </p:spTgt>
                                        </p:tgtEl>
                                        <p:attrNameLst>
                                          <p:attrName>style.visibility</p:attrName>
                                        </p:attrNameLst>
                                      </p:cBhvr>
                                      <p:to>
                                        <p:strVal val="visible"/>
                                      </p:to>
                                    </p:set>
                                    <p:animEffect transition="in" filter="blinds(horizontal)">
                                      <p:cBhvr>
                                        <p:cTn id="22" dur="500"/>
                                        <p:tgtEl>
                                          <p:spTgt spid="440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5">
                                            <p:txEl>
                                              <p:pRg st="4" end="4"/>
                                            </p:txEl>
                                          </p:spTgt>
                                        </p:tgtEl>
                                        <p:attrNameLst>
                                          <p:attrName>style.visibility</p:attrName>
                                        </p:attrNameLst>
                                      </p:cBhvr>
                                      <p:to>
                                        <p:strVal val="visible"/>
                                      </p:to>
                                    </p:set>
                                    <p:animEffect transition="in" filter="blinds(horizontal)">
                                      <p:cBhvr>
                                        <p:cTn id="27" dur="5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0"/>
            <a:ext cx="8458200" cy="1066800"/>
          </a:xfrm>
        </p:spPr>
        <p:txBody>
          <a:bodyPr/>
          <a:lstStyle/>
          <a:p>
            <a:pPr eaLnBrk="1" hangingPunct="1"/>
            <a:r>
              <a:rPr lang="en-US" smtClean="0"/>
              <a:t>...And More than Nourishment</a:t>
            </a:r>
          </a:p>
        </p:txBody>
      </p:sp>
      <p:sp>
        <p:nvSpPr>
          <p:cNvPr id="45059" name="Rectangle 3"/>
          <p:cNvSpPr>
            <a:spLocks noGrp="1" noChangeArrowheads="1"/>
          </p:cNvSpPr>
          <p:nvPr>
            <p:ph type="body" sz="half" idx="1"/>
          </p:nvPr>
        </p:nvSpPr>
        <p:spPr>
          <a:xfrm>
            <a:off x="4038600" y="1219200"/>
            <a:ext cx="4876800" cy="5029200"/>
          </a:xfrm>
        </p:spPr>
        <p:txBody>
          <a:bodyPr/>
          <a:lstStyle/>
          <a:p>
            <a:pPr eaLnBrk="1" hangingPunct="1">
              <a:lnSpc>
                <a:spcPct val="90000"/>
              </a:lnSpc>
              <a:buNone/>
            </a:pPr>
            <a:r>
              <a:rPr lang="en-US" sz="2800" dirty="0" smtClean="0">
                <a:solidFill>
                  <a:srgbClr val="F37032"/>
                </a:solidFill>
              </a:rPr>
              <a:t>	</a:t>
            </a:r>
            <a:r>
              <a:rPr lang="en-US" sz="2800" i="1" dirty="0" smtClean="0">
                <a:solidFill>
                  <a:srgbClr val="F37032"/>
                </a:solidFill>
              </a:rPr>
              <a:t>Toxins in breast milk increase the toxic load</a:t>
            </a:r>
          </a:p>
          <a:p>
            <a:pPr lvl="1" eaLnBrk="1" hangingPunct="1">
              <a:lnSpc>
                <a:spcPct val="90000"/>
              </a:lnSpc>
            </a:pPr>
            <a:r>
              <a:rPr lang="en-US" sz="2500" dirty="0" smtClean="0"/>
              <a:t>POP’s are bio-concentrated in fat </a:t>
            </a:r>
          </a:p>
          <a:p>
            <a:pPr lvl="1" eaLnBrk="1" hangingPunct="1">
              <a:lnSpc>
                <a:spcPct val="90000"/>
              </a:lnSpc>
            </a:pPr>
            <a:r>
              <a:rPr lang="en-US" sz="2500" dirty="0" smtClean="0"/>
              <a:t>Lactation mobilizes fat stores </a:t>
            </a:r>
            <a:r>
              <a:rPr lang="en-US" sz="2500" smtClean="0"/>
              <a:t>and associated </a:t>
            </a:r>
            <a:r>
              <a:rPr lang="en-US" sz="2500" dirty="0" smtClean="0"/>
              <a:t>chemicals</a:t>
            </a:r>
          </a:p>
          <a:p>
            <a:pPr lvl="1" eaLnBrk="1" hangingPunct="1">
              <a:lnSpc>
                <a:spcPct val="90000"/>
              </a:lnSpc>
            </a:pPr>
            <a:r>
              <a:rPr lang="en-US" sz="2500" dirty="0" smtClean="0"/>
              <a:t>POP’s transmission in milk much greater than placental</a:t>
            </a:r>
          </a:p>
          <a:p>
            <a:pPr lvl="1" eaLnBrk="1" hangingPunct="1">
              <a:lnSpc>
                <a:spcPct val="90000"/>
              </a:lnSpc>
            </a:pPr>
            <a:r>
              <a:rPr lang="en-US" sz="2500" dirty="0" smtClean="0"/>
              <a:t>Heavy metals Mercury, Cadmium, Lead…all concentrated in breast milk</a:t>
            </a:r>
          </a:p>
          <a:p>
            <a:pPr lvl="1" eaLnBrk="1" hangingPunct="1">
              <a:lnSpc>
                <a:spcPct val="90000"/>
              </a:lnSpc>
            </a:pPr>
            <a:r>
              <a:rPr lang="en-US" sz="2500" dirty="0" smtClean="0"/>
              <a:t>Volatile Organics also found in low levels </a:t>
            </a:r>
          </a:p>
        </p:txBody>
      </p:sp>
      <p:pic>
        <p:nvPicPr>
          <p:cNvPr id="6" name="Picture 5" descr="iStock_000009582222Small.jpg"/>
          <p:cNvPicPr>
            <a:picLocks noChangeAspect="1"/>
          </p:cNvPicPr>
          <p:nvPr/>
        </p:nvPicPr>
        <p:blipFill>
          <a:blip r:embed="rId2" cstate="print"/>
          <a:stretch>
            <a:fillRect/>
          </a:stretch>
        </p:blipFill>
        <p:spPr>
          <a:xfrm flipH="1">
            <a:off x="0" y="1114942"/>
            <a:ext cx="3833220" cy="574305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blinds(horizontal)">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6" name="Rectangle 8"/>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8130" name="Rectangle 2"/>
          <p:cNvSpPr>
            <a:spLocks noGrp="1" noChangeArrowheads="1"/>
          </p:cNvSpPr>
          <p:nvPr>
            <p:ph type="title"/>
          </p:nvPr>
        </p:nvSpPr>
        <p:spPr>
          <a:xfrm>
            <a:off x="304800" y="0"/>
            <a:ext cx="8534400" cy="990600"/>
          </a:xfrm>
        </p:spPr>
        <p:txBody>
          <a:bodyPr/>
          <a:lstStyle/>
          <a:p>
            <a:r>
              <a:rPr lang="en-US" dirty="0"/>
              <a:t>Exposed To The Elements</a:t>
            </a:r>
          </a:p>
        </p:txBody>
      </p:sp>
      <p:sp>
        <p:nvSpPr>
          <p:cNvPr id="48131" name="Rectangle 3"/>
          <p:cNvSpPr>
            <a:spLocks noGrp="1" noChangeArrowheads="1"/>
          </p:cNvSpPr>
          <p:nvPr>
            <p:ph type="body" sz="half" idx="1"/>
          </p:nvPr>
        </p:nvSpPr>
        <p:spPr>
          <a:xfrm>
            <a:off x="152400" y="1600200"/>
            <a:ext cx="5562600" cy="838200"/>
          </a:xfrm>
        </p:spPr>
        <p:txBody>
          <a:bodyPr/>
          <a:lstStyle/>
          <a:p>
            <a:pPr>
              <a:lnSpc>
                <a:spcPct val="90000"/>
              </a:lnSpc>
              <a:buFontTx/>
              <a:buNone/>
            </a:pPr>
            <a:r>
              <a:rPr lang="en-US" sz="2700" b="1" i="1" dirty="0">
                <a:solidFill>
                  <a:srgbClr val="F37032"/>
                </a:solidFill>
              </a:rPr>
              <a:t>Fluoride-Vaccinations-Radiation</a:t>
            </a:r>
            <a:r>
              <a:rPr lang="en-US" sz="2700" dirty="0"/>
              <a:t/>
            </a:r>
            <a:br>
              <a:rPr lang="en-US" sz="2700" dirty="0"/>
            </a:br>
            <a:endParaRPr lang="en-US" sz="2400" dirty="0"/>
          </a:p>
          <a:p>
            <a:pPr>
              <a:lnSpc>
                <a:spcPct val="90000"/>
              </a:lnSpc>
            </a:pPr>
            <a:endParaRPr lang="en-US" sz="2400" dirty="0"/>
          </a:p>
        </p:txBody>
      </p:sp>
      <p:pic>
        <p:nvPicPr>
          <p:cNvPr id="8" name="Picture 7" descr="iStock_000012046512Small.jpg"/>
          <p:cNvPicPr>
            <a:picLocks noChangeAspect="1"/>
          </p:cNvPicPr>
          <p:nvPr/>
        </p:nvPicPr>
        <p:blipFill>
          <a:blip r:embed="rId3" cstate="print"/>
          <a:stretch>
            <a:fillRect/>
          </a:stretch>
        </p:blipFill>
        <p:spPr>
          <a:xfrm>
            <a:off x="5486400" y="1905000"/>
            <a:ext cx="3200400" cy="4267200"/>
          </a:xfrm>
          <a:prstGeom prst="rect">
            <a:avLst/>
          </a:prstGeom>
        </p:spPr>
      </p:pic>
      <p:sp>
        <p:nvSpPr>
          <p:cNvPr id="48138" name="Rectangle 10"/>
          <p:cNvSpPr>
            <a:spLocks noChangeArrowheads="1"/>
          </p:cNvSpPr>
          <p:nvPr/>
        </p:nvSpPr>
        <p:spPr bwMode="auto">
          <a:xfrm>
            <a:off x="-609600" y="1600200"/>
            <a:ext cx="6248400" cy="4495800"/>
          </a:xfrm>
          <a:prstGeom prst="rect">
            <a:avLst/>
          </a:prstGeom>
          <a:noFill/>
          <a:ln w="9525">
            <a:noFill/>
            <a:miter lim="800000"/>
            <a:headEnd/>
            <a:tailEnd/>
          </a:ln>
          <a:effectLst/>
        </p:spPr>
        <p:txBody>
          <a:bodyPr/>
          <a:lstStyle/>
          <a:p>
            <a:pPr marL="515938" indent="-515938" eaLnBrk="1" hangingPunct="1">
              <a:spcBef>
                <a:spcPct val="20000"/>
              </a:spcBef>
              <a:buClr>
                <a:srgbClr val="386A85"/>
              </a:buClr>
              <a:buFont typeface="Arial" pitchFamily="34" charset="0"/>
              <a:buChar char="•"/>
              <a:tabLst>
                <a:tab pos="515938" algn="l"/>
              </a:tabLst>
            </a:pPr>
            <a:endParaRPr lang="en-US" sz="2700" b="1" dirty="0">
              <a:solidFill>
                <a:srgbClr val="386A85"/>
              </a:solidFill>
            </a:endParaRPr>
          </a:p>
          <a:p>
            <a:pPr marL="1201738" lvl="1" indent="-460375" eaLnBrk="1" hangingPunct="1">
              <a:spcBef>
                <a:spcPct val="20000"/>
              </a:spcBef>
              <a:buClr>
                <a:srgbClr val="386A85"/>
              </a:buClr>
              <a:tabLst>
                <a:tab pos="515938" algn="l"/>
              </a:tabLst>
            </a:pPr>
            <a:r>
              <a:rPr lang="en-US" sz="2200" b="1" dirty="0">
                <a:solidFill>
                  <a:srgbClr val="386A85"/>
                </a:solidFill>
              </a:rPr>
              <a:t>Fluoride</a:t>
            </a:r>
          </a:p>
          <a:p>
            <a:pPr marL="1658938" lvl="2" indent="-342900" eaLnBrk="1" hangingPunct="1">
              <a:spcBef>
                <a:spcPct val="20000"/>
              </a:spcBef>
              <a:buClr>
                <a:srgbClr val="386A85"/>
              </a:buClr>
              <a:buFont typeface="Arial" pitchFamily="34" charset="0"/>
              <a:buChar char="•"/>
              <a:tabLst>
                <a:tab pos="515938" algn="l"/>
              </a:tabLst>
            </a:pPr>
            <a:r>
              <a:rPr lang="en-US" sz="2200" dirty="0">
                <a:solidFill>
                  <a:srgbClr val="386A85"/>
                </a:solidFill>
              </a:rPr>
              <a:t>Fluorinated drinking water linked to </a:t>
            </a:r>
            <a:r>
              <a:rPr lang="en-US" sz="2200" dirty="0" err="1">
                <a:solidFill>
                  <a:srgbClr val="386A85"/>
                </a:solidFill>
              </a:rPr>
              <a:t>Osteosarcoma</a:t>
            </a:r>
            <a:r>
              <a:rPr lang="en-US" sz="2200" dirty="0">
                <a:solidFill>
                  <a:srgbClr val="386A85"/>
                </a:solidFill>
              </a:rPr>
              <a:t> &amp; </a:t>
            </a:r>
            <a:r>
              <a:rPr lang="en-US" sz="2200" dirty="0" smtClean="0">
                <a:solidFill>
                  <a:srgbClr val="386A85"/>
                </a:solidFill>
              </a:rPr>
              <a:t>Hypothyroidism</a:t>
            </a:r>
          </a:p>
          <a:p>
            <a:pPr marL="1201738" lvl="1" indent="-460375" eaLnBrk="1" hangingPunct="1">
              <a:spcBef>
                <a:spcPct val="20000"/>
              </a:spcBef>
              <a:buClr>
                <a:srgbClr val="386A85"/>
              </a:buClr>
              <a:tabLst>
                <a:tab pos="515938" algn="l"/>
              </a:tabLst>
            </a:pPr>
            <a:r>
              <a:rPr lang="en-US" sz="2200" b="1" dirty="0" smtClean="0">
                <a:solidFill>
                  <a:srgbClr val="386A85"/>
                </a:solidFill>
              </a:rPr>
              <a:t>Vaccinations</a:t>
            </a:r>
          </a:p>
          <a:p>
            <a:pPr marL="1658938" lvl="2" indent="-342900" eaLnBrk="1" hangingPunct="1">
              <a:spcBef>
                <a:spcPct val="20000"/>
              </a:spcBef>
              <a:buClr>
                <a:srgbClr val="386A85"/>
              </a:buClr>
              <a:buFont typeface="Arial" pitchFamily="34" charset="0"/>
              <a:buChar char="•"/>
              <a:tabLst>
                <a:tab pos="515938" algn="l"/>
              </a:tabLst>
            </a:pPr>
            <a:r>
              <a:rPr lang="en-US" sz="2200" dirty="0" err="1" smtClean="0">
                <a:solidFill>
                  <a:srgbClr val="386A85"/>
                </a:solidFill>
              </a:rPr>
              <a:t>Thimerosal</a:t>
            </a:r>
            <a:r>
              <a:rPr lang="en-US" sz="2200" dirty="0" smtClean="0">
                <a:solidFill>
                  <a:srgbClr val="386A85"/>
                </a:solidFill>
              </a:rPr>
              <a:t> </a:t>
            </a:r>
            <a:r>
              <a:rPr lang="en-US" sz="2200" dirty="0">
                <a:solidFill>
                  <a:srgbClr val="386A85"/>
                </a:solidFill>
              </a:rPr>
              <a:t>causes autism in </a:t>
            </a:r>
            <a:r>
              <a:rPr lang="en-US" sz="2200" dirty="0" smtClean="0">
                <a:solidFill>
                  <a:srgbClr val="386A85"/>
                </a:solidFill>
              </a:rPr>
              <a:t>children</a:t>
            </a:r>
            <a:endParaRPr lang="en-US" sz="2200" dirty="0">
              <a:solidFill>
                <a:srgbClr val="386A85"/>
              </a:solidFill>
            </a:endParaRPr>
          </a:p>
          <a:p>
            <a:pPr marL="1201738" lvl="1" indent="-460375" eaLnBrk="1" hangingPunct="1">
              <a:spcBef>
                <a:spcPct val="20000"/>
              </a:spcBef>
              <a:buClr>
                <a:srgbClr val="386A85"/>
              </a:buClr>
              <a:tabLst>
                <a:tab pos="515938" algn="l"/>
              </a:tabLst>
            </a:pPr>
            <a:r>
              <a:rPr lang="en-US" sz="2200" b="1" dirty="0">
                <a:solidFill>
                  <a:srgbClr val="386A85"/>
                </a:solidFill>
              </a:rPr>
              <a:t>Radiation</a:t>
            </a:r>
          </a:p>
          <a:p>
            <a:pPr marL="1658938" lvl="2" indent="-342900" eaLnBrk="1" hangingPunct="1">
              <a:spcBef>
                <a:spcPct val="20000"/>
              </a:spcBef>
              <a:buClr>
                <a:srgbClr val="386A85"/>
              </a:buClr>
              <a:buFont typeface="Arial" pitchFamily="34" charset="0"/>
              <a:buChar char="•"/>
              <a:tabLst>
                <a:tab pos="515938" algn="l"/>
              </a:tabLst>
            </a:pPr>
            <a:r>
              <a:rPr lang="en-US" sz="2200" dirty="0">
                <a:solidFill>
                  <a:srgbClr val="386A85"/>
                </a:solidFill>
              </a:rPr>
              <a:t>Increased radiation exposure contributed to rising incidence of breast cancer between 1950 &amp; 1991</a:t>
            </a:r>
            <a:r>
              <a:rPr lang="en-US" sz="2200" b="1" dirty="0">
                <a:solidFill>
                  <a:srgbClr val="386A85"/>
                </a:solidFill>
              </a:rPr>
              <a:t> </a:t>
            </a:r>
          </a:p>
          <a:p>
            <a:pPr marL="515938" indent="-515938" eaLnBrk="1" hangingPunct="1">
              <a:spcBef>
                <a:spcPct val="20000"/>
              </a:spcBef>
              <a:tabLst>
                <a:tab pos="515938" algn="l"/>
              </a:tabLst>
            </a:pPr>
            <a:endParaRPr lang="en-US" sz="2400" b="1" dirty="0">
              <a:solidFill>
                <a:srgbClr val="1484C7"/>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0"/>
            <a:ext cx="8534400" cy="990600"/>
          </a:xfrm>
        </p:spPr>
        <p:txBody>
          <a:bodyPr/>
          <a:lstStyle/>
          <a:p>
            <a:r>
              <a:rPr lang="en-US" dirty="0"/>
              <a:t>The Price of Progress</a:t>
            </a:r>
          </a:p>
        </p:txBody>
      </p:sp>
      <p:sp>
        <p:nvSpPr>
          <p:cNvPr id="49155" name="Rectangle 3"/>
          <p:cNvSpPr>
            <a:spLocks noGrp="1" noChangeArrowheads="1"/>
          </p:cNvSpPr>
          <p:nvPr>
            <p:ph type="body" sz="half" idx="1"/>
          </p:nvPr>
        </p:nvSpPr>
        <p:spPr>
          <a:xfrm>
            <a:off x="3581400" y="1600200"/>
            <a:ext cx="5257800" cy="609600"/>
          </a:xfrm>
        </p:spPr>
        <p:txBody>
          <a:bodyPr/>
          <a:lstStyle/>
          <a:p>
            <a:pPr>
              <a:buFontTx/>
              <a:buNone/>
            </a:pPr>
            <a:r>
              <a:rPr lang="en-US" b="1" i="1" dirty="0">
                <a:solidFill>
                  <a:srgbClr val="F37032"/>
                </a:solidFill>
              </a:rPr>
              <a:t>Motor Vehicles</a:t>
            </a:r>
            <a:endParaRPr lang="en-US" sz="2400" b="1" i="1" dirty="0">
              <a:solidFill>
                <a:srgbClr val="F37032"/>
              </a:solidFill>
            </a:endParaRPr>
          </a:p>
        </p:txBody>
      </p:sp>
      <p:pic>
        <p:nvPicPr>
          <p:cNvPr id="7" name="Picture 6" descr="iStock_000016928470Small.jpg"/>
          <p:cNvPicPr>
            <a:picLocks noChangeAspect="1"/>
          </p:cNvPicPr>
          <p:nvPr/>
        </p:nvPicPr>
        <p:blipFill>
          <a:blip r:embed="rId3" cstate="print"/>
          <a:srcRect l="9574"/>
          <a:stretch>
            <a:fillRect/>
          </a:stretch>
        </p:blipFill>
        <p:spPr>
          <a:xfrm>
            <a:off x="0" y="2286000"/>
            <a:ext cx="4318000" cy="3581400"/>
          </a:xfrm>
          <a:prstGeom prst="rect">
            <a:avLst/>
          </a:prstGeom>
        </p:spPr>
      </p:pic>
      <p:sp>
        <p:nvSpPr>
          <p:cNvPr id="49164" name="Rectangle 12"/>
          <p:cNvSpPr>
            <a:spLocks noChangeArrowheads="1"/>
          </p:cNvSpPr>
          <p:nvPr/>
        </p:nvSpPr>
        <p:spPr bwMode="auto">
          <a:xfrm>
            <a:off x="3124200" y="1752600"/>
            <a:ext cx="5791200" cy="4754562"/>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Gasoline &amp; diesel fuels contain toxins</a:t>
            </a: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Engine exhaust</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Benzene causes cancer </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Particulate matter damages lung tissue, lowers resistance to infection &amp; worsens chronic lung diseases</a:t>
            </a:r>
          </a:p>
          <a:p>
            <a:pPr marL="1201738" lvl="1" indent="-460375" eaLnBrk="1" hangingPunct="1">
              <a:spcBef>
                <a:spcPct val="20000"/>
              </a:spcBef>
              <a:buClr>
                <a:srgbClr val="386A85"/>
              </a:buClr>
              <a:buFont typeface="Arial" pitchFamily="34" charset="0"/>
              <a:buChar char="•"/>
              <a:tabLst>
                <a:tab pos="515938" algn="l"/>
              </a:tabLst>
            </a:pPr>
            <a:r>
              <a:rPr lang="en-US" sz="2200" i="1" dirty="0">
                <a:solidFill>
                  <a:srgbClr val="386A85"/>
                </a:solidFill>
              </a:rPr>
              <a:t>Exposure linked to lung cancer</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Urban areas</a:t>
            </a:r>
          </a:p>
          <a:p>
            <a:pPr marL="1658938" lvl="2" indent="-342900" eaLnBrk="1" hangingPunct="1">
              <a:spcBef>
                <a:spcPct val="20000"/>
              </a:spcBef>
              <a:buClr>
                <a:srgbClr val="386A85"/>
              </a:buClr>
              <a:buFont typeface="Times" pitchFamily="18" charset="0"/>
              <a:buChar char="―"/>
              <a:tabLst>
                <a:tab pos="515938" algn="l"/>
              </a:tabLst>
            </a:pPr>
            <a:r>
              <a:rPr lang="en-US" sz="2200" dirty="0">
                <a:solidFill>
                  <a:srgbClr val="386A85"/>
                </a:solidFill>
              </a:rPr>
              <a:t>Industry workers at higher risk</a:t>
            </a:r>
            <a:r>
              <a:rPr lang="en-US" b="1" dirty="0">
                <a:solidFill>
                  <a:srgbClr val="386A85"/>
                </a:solidFill>
              </a:rPr>
              <a:t> </a:t>
            </a:r>
          </a:p>
          <a:p>
            <a:pPr marL="515938" indent="-515938" eaLnBrk="1" hangingPunct="1">
              <a:spcBef>
                <a:spcPct val="20000"/>
              </a:spcBef>
              <a:buFontTx/>
              <a:buBlip>
                <a:blip r:embed="rId4"/>
              </a:buBlip>
              <a:tabLst>
                <a:tab pos="515938" algn="l"/>
              </a:tabLst>
            </a:pPr>
            <a:endParaRPr lang="en-US" sz="2400" b="1" dirty="0">
              <a:solidFill>
                <a:srgbClr val="1484C7"/>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5"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50178" name="Rectangle 2"/>
          <p:cNvSpPr>
            <a:spLocks noGrp="1" noChangeArrowheads="1"/>
          </p:cNvSpPr>
          <p:nvPr>
            <p:ph type="title"/>
          </p:nvPr>
        </p:nvSpPr>
        <p:spPr>
          <a:xfrm>
            <a:off x="304800" y="76200"/>
            <a:ext cx="8534400" cy="990600"/>
          </a:xfrm>
        </p:spPr>
        <p:txBody>
          <a:bodyPr/>
          <a:lstStyle/>
          <a:p>
            <a:r>
              <a:rPr lang="en-US" dirty="0"/>
              <a:t>No Place Like Home</a:t>
            </a:r>
          </a:p>
        </p:txBody>
      </p:sp>
      <p:pic>
        <p:nvPicPr>
          <p:cNvPr id="50187" name="Picture 11" descr="cleaning products"/>
          <p:cNvPicPr>
            <a:picLocks noChangeAspect="1" noChangeArrowheads="1"/>
          </p:cNvPicPr>
          <p:nvPr/>
        </p:nvPicPr>
        <p:blipFill>
          <a:blip r:embed="rId3" cstate="print"/>
          <a:srcRect r="2478"/>
          <a:stretch>
            <a:fillRect/>
          </a:stretch>
        </p:blipFill>
        <p:spPr bwMode="auto">
          <a:xfrm>
            <a:off x="5440363" y="1676400"/>
            <a:ext cx="3686175" cy="5181600"/>
          </a:xfrm>
          <a:prstGeom prst="rect">
            <a:avLst/>
          </a:prstGeom>
          <a:noFill/>
        </p:spPr>
      </p:pic>
      <p:sp>
        <p:nvSpPr>
          <p:cNvPr id="50179" name="Rectangle 3"/>
          <p:cNvSpPr>
            <a:spLocks noGrp="1" noChangeArrowheads="1"/>
          </p:cNvSpPr>
          <p:nvPr>
            <p:ph type="body" sz="half" idx="1"/>
          </p:nvPr>
        </p:nvSpPr>
        <p:spPr>
          <a:xfrm>
            <a:off x="152400" y="1676400"/>
            <a:ext cx="5638800" cy="5181600"/>
          </a:xfrm>
        </p:spPr>
        <p:txBody>
          <a:bodyPr/>
          <a:lstStyle/>
          <a:p>
            <a:pPr>
              <a:buClr>
                <a:srgbClr val="386A85"/>
              </a:buClr>
              <a:buNone/>
            </a:pPr>
            <a:r>
              <a:rPr lang="en-US" b="1" i="1" dirty="0">
                <a:solidFill>
                  <a:srgbClr val="F37032"/>
                </a:solidFill>
              </a:rPr>
              <a:t>What’s Under the Sink?</a:t>
            </a:r>
          </a:p>
          <a:p>
            <a:pPr lvl="1">
              <a:buClr>
                <a:srgbClr val="386A85"/>
              </a:buClr>
              <a:buFont typeface="Arial" pitchFamily="34" charset="0"/>
              <a:buChar char="•"/>
            </a:pPr>
            <a:r>
              <a:rPr lang="en-US" sz="2200" b="0" dirty="0"/>
              <a:t>Cleaning products – ADHD &amp; learning disorder</a:t>
            </a:r>
          </a:p>
          <a:p>
            <a:pPr lvl="1">
              <a:buClr>
                <a:srgbClr val="386A85"/>
              </a:buClr>
              <a:buFont typeface="Arial" pitchFamily="34" charset="0"/>
              <a:buChar char="•"/>
            </a:pPr>
            <a:r>
              <a:rPr lang="en-US" sz="2200" b="0" dirty="0"/>
              <a:t>Fabric dryer sheets </a:t>
            </a:r>
          </a:p>
          <a:p>
            <a:pPr lvl="1">
              <a:buClr>
                <a:srgbClr val="386A85"/>
              </a:buClr>
              <a:buFont typeface="Arial" pitchFamily="34" charset="0"/>
              <a:buChar char="•"/>
            </a:pPr>
            <a:r>
              <a:rPr lang="en-US" sz="2200" b="0" dirty="0"/>
              <a:t>Fragrances &amp; air fresheners</a:t>
            </a:r>
          </a:p>
          <a:p>
            <a:pPr lvl="1">
              <a:buClr>
                <a:srgbClr val="386A85"/>
              </a:buClr>
              <a:buFont typeface="Arial" pitchFamily="34" charset="0"/>
              <a:buChar char="•"/>
            </a:pPr>
            <a:r>
              <a:rPr lang="en-US" sz="2200" b="0" dirty="0"/>
              <a:t>Indoor air contamination 1000 times greater than outdoors</a:t>
            </a:r>
          </a:p>
          <a:p>
            <a:pPr>
              <a:buClr>
                <a:srgbClr val="386A85"/>
              </a:buClr>
              <a:buNone/>
            </a:pPr>
            <a:r>
              <a:rPr lang="en-US" b="1" i="1" dirty="0">
                <a:solidFill>
                  <a:srgbClr val="F37032"/>
                </a:solidFill>
              </a:rPr>
              <a:t>Teflon (C8)</a:t>
            </a:r>
          </a:p>
          <a:p>
            <a:pPr lvl="1">
              <a:buClr>
                <a:srgbClr val="386A85"/>
              </a:buClr>
              <a:buFont typeface="Arial" pitchFamily="34" charset="0"/>
              <a:buChar char="•"/>
            </a:pPr>
            <a:r>
              <a:rPr lang="en-US" sz="2200" b="0" dirty="0"/>
              <a:t>Non-stick cookware, water-proof clothing, furniture &amp; food wrappers</a:t>
            </a:r>
          </a:p>
          <a:p>
            <a:pPr lvl="1">
              <a:buClr>
                <a:srgbClr val="386A85"/>
              </a:buClr>
              <a:buFont typeface="Arial" pitchFamily="34" charset="0"/>
              <a:buChar char="•"/>
            </a:pPr>
            <a:r>
              <a:rPr lang="en-US" sz="2200" b="0" dirty="0"/>
              <a:t>Linked to cancers &amp; toxic gas emission</a:t>
            </a:r>
          </a:p>
          <a:p>
            <a:endParaRPr lang="en-US" sz="2400" b="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01289133Small.jpg"/>
          <p:cNvPicPr>
            <a:picLocks noChangeAspect="1"/>
          </p:cNvPicPr>
          <p:nvPr/>
        </p:nvPicPr>
        <p:blipFill>
          <a:blip r:embed="rId3" cstate="print"/>
          <a:srcRect t="17778" b="12222"/>
          <a:stretch>
            <a:fillRect/>
          </a:stretch>
        </p:blipFill>
        <p:spPr>
          <a:xfrm>
            <a:off x="0" y="1148655"/>
            <a:ext cx="4572000" cy="4794945"/>
          </a:xfrm>
          <a:prstGeom prst="rect">
            <a:avLst/>
          </a:prstGeom>
        </p:spPr>
      </p:pic>
      <p:sp>
        <p:nvSpPr>
          <p:cNvPr id="51202" name="Rectangle 2"/>
          <p:cNvSpPr>
            <a:spLocks noGrp="1" noChangeArrowheads="1"/>
          </p:cNvSpPr>
          <p:nvPr>
            <p:ph type="title"/>
          </p:nvPr>
        </p:nvSpPr>
        <p:spPr>
          <a:xfrm>
            <a:off x="304800" y="0"/>
            <a:ext cx="8534400" cy="990600"/>
          </a:xfrm>
        </p:spPr>
        <p:txBody>
          <a:bodyPr/>
          <a:lstStyle/>
          <a:p>
            <a:r>
              <a:rPr lang="en-US" dirty="0"/>
              <a:t>No Place Like Home</a:t>
            </a:r>
          </a:p>
        </p:txBody>
      </p:sp>
      <p:sp>
        <p:nvSpPr>
          <p:cNvPr id="51203" name="Rectangle 3"/>
          <p:cNvSpPr>
            <a:spLocks noGrp="1" noChangeArrowheads="1"/>
          </p:cNvSpPr>
          <p:nvPr>
            <p:ph type="body" sz="half" idx="1"/>
          </p:nvPr>
        </p:nvSpPr>
        <p:spPr>
          <a:xfrm>
            <a:off x="4343400" y="1676400"/>
            <a:ext cx="4800600" cy="1066800"/>
          </a:xfrm>
        </p:spPr>
        <p:txBody>
          <a:bodyPr/>
          <a:lstStyle/>
          <a:p>
            <a:pPr>
              <a:buFontTx/>
              <a:buNone/>
            </a:pPr>
            <a:r>
              <a:rPr lang="en-US" b="1" i="1" dirty="0">
                <a:solidFill>
                  <a:srgbClr val="F37032"/>
                </a:solidFill>
              </a:rPr>
              <a:t>If The Walls Could Talk</a:t>
            </a:r>
          </a:p>
        </p:txBody>
      </p:sp>
      <p:sp>
        <p:nvSpPr>
          <p:cNvPr id="51213" name="Rectangle 13"/>
          <p:cNvSpPr>
            <a:spLocks noChangeArrowheads="1"/>
          </p:cNvSpPr>
          <p:nvPr/>
        </p:nvSpPr>
        <p:spPr bwMode="auto">
          <a:xfrm>
            <a:off x="3962400" y="2286000"/>
            <a:ext cx="4953000" cy="2620962"/>
          </a:xfrm>
          <a:prstGeom prst="rect">
            <a:avLst/>
          </a:prstGeom>
          <a:noFill/>
          <a:ln w="9525">
            <a:noFill/>
            <a:miter lim="800000"/>
            <a:headEnd/>
            <a:tailEnd/>
          </a:ln>
          <a:effectLst/>
        </p:spPr>
        <p:txBody>
          <a:bodyPr/>
          <a:lstStyle/>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Carpet</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Radon</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Building materials</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Mold</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Tobacco smoke</a:t>
            </a:r>
          </a:p>
          <a:p>
            <a:pPr marL="1201738" lvl="1" indent="-460375" eaLnBrk="1" hangingPunct="1">
              <a:spcBef>
                <a:spcPct val="20000"/>
              </a:spcBef>
              <a:buClr>
                <a:srgbClr val="386A85"/>
              </a:buClr>
              <a:buFont typeface="Arial" pitchFamily="34" charset="0"/>
              <a:buChar char="•"/>
              <a:tabLst>
                <a:tab pos="515938" algn="l"/>
              </a:tabLst>
            </a:pPr>
            <a:r>
              <a:rPr lang="en-US" sz="2400" dirty="0">
                <a:solidFill>
                  <a:srgbClr val="386A85"/>
                </a:solidFill>
              </a:rPr>
              <a:t>Faulty appliances</a:t>
            </a:r>
          </a:p>
        </p:txBody>
      </p:sp>
      <p:sp>
        <p:nvSpPr>
          <p:cNvPr id="10" name="TextBox 9"/>
          <p:cNvSpPr txBox="1"/>
          <p:nvPr/>
        </p:nvSpPr>
        <p:spPr>
          <a:xfrm>
            <a:off x="533400" y="5867400"/>
            <a:ext cx="5105400" cy="707886"/>
          </a:xfrm>
          <a:prstGeom prst="rect">
            <a:avLst/>
          </a:prstGeom>
          <a:noFill/>
        </p:spPr>
        <p:txBody>
          <a:bodyPr wrap="square" rtlCol="0">
            <a:spAutoFit/>
          </a:bodyPr>
          <a:lstStyle/>
          <a:p>
            <a:pPr marL="0" lvl="1"/>
            <a:r>
              <a:rPr lang="en-US" sz="2000" i="1" dirty="0" smtClean="0">
                <a:solidFill>
                  <a:srgbClr val="F37032"/>
                </a:solidFill>
              </a:rPr>
              <a:t>70% of newly decorated homes had  unsafe levels of  benzene pollutants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52226" name="Rectangle 2"/>
          <p:cNvSpPr>
            <a:spLocks noGrp="1" noChangeArrowheads="1"/>
          </p:cNvSpPr>
          <p:nvPr>
            <p:ph type="title"/>
          </p:nvPr>
        </p:nvSpPr>
        <p:spPr>
          <a:xfrm>
            <a:off x="304800" y="0"/>
            <a:ext cx="8534400" cy="990600"/>
          </a:xfrm>
        </p:spPr>
        <p:txBody>
          <a:bodyPr/>
          <a:lstStyle/>
          <a:p>
            <a:r>
              <a:rPr lang="en-US" dirty="0"/>
              <a:t>Natural Disasters</a:t>
            </a:r>
          </a:p>
        </p:txBody>
      </p:sp>
      <p:sp>
        <p:nvSpPr>
          <p:cNvPr id="52227" name="Rectangle 3"/>
          <p:cNvSpPr>
            <a:spLocks noGrp="1" noChangeArrowheads="1"/>
          </p:cNvSpPr>
          <p:nvPr>
            <p:ph type="body" sz="half" idx="1"/>
          </p:nvPr>
        </p:nvSpPr>
        <p:spPr>
          <a:xfrm>
            <a:off x="152400" y="1219200"/>
            <a:ext cx="4648200" cy="5181600"/>
          </a:xfrm>
        </p:spPr>
        <p:txBody>
          <a:bodyPr/>
          <a:lstStyle/>
          <a:p>
            <a:pPr>
              <a:buFontTx/>
              <a:buNone/>
            </a:pPr>
            <a:r>
              <a:rPr lang="en-US" b="1" i="1" dirty="0">
                <a:solidFill>
                  <a:srgbClr val="F37032"/>
                </a:solidFill>
              </a:rPr>
              <a:t>Hurricanes (Katrina)</a:t>
            </a:r>
          </a:p>
          <a:p>
            <a:pPr>
              <a:buFontTx/>
              <a:buNone/>
            </a:pPr>
            <a:endParaRPr lang="en-US" i="1" dirty="0">
              <a:solidFill>
                <a:srgbClr val="F37032"/>
              </a:solidFill>
            </a:endParaRPr>
          </a:p>
          <a:p>
            <a:pPr>
              <a:buFontTx/>
              <a:buNone/>
            </a:pPr>
            <a:endParaRPr lang="en-US" i="1" dirty="0">
              <a:solidFill>
                <a:srgbClr val="F37032"/>
              </a:solidFill>
            </a:endParaRPr>
          </a:p>
          <a:p>
            <a:pPr>
              <a:buFontTx/>
              <a:buNone/>
            </a:pPr>
            <a:endParaRPr lang="en-US" i="1" dirty="0">
              <a:solidFill>
                <a:srgbClr val="F37032"/>
              </a:solidFill>
            </a:endParaRPr>
          </a:p>
          <a:p>
            <a:pPr>
              <a:buFontTx/>
              <a:buNone/>
            </a:pPr>
            <a:endParaRPr lang="en-US" dirty="0"/>
          </a:p>
          <a:p>
            <a:pPr>
              <a:buFontTx/>
              <a:buNone/>
            </a:pPr>
            <a:r>
              <a:rPr lang="en-US" b="1" i="1" dirty="0" smtClean="0">
                <a:solidFill>
                  <a:srgbClr val="F37032"/>
                </a:solidFill>
              </a:rPr>
              <a:t>Fires/Volcanoes</a:t>
            </a:r>
          </a:p>
          <a:p>
            <a:pPr>
              <a:buFontTx/>
              <a:buNone/>
            </a:pPr>
            <a:endParaRPr lang="en-US" sz="2400" b="0" dirty="0"/>
          </a:p>
        </p:txBody>
      </p:sp>
      <p:sp>
        <p:nvSpPr>
          <p:cNvPr id="52237" name="Rectangle 13"/>
          <p:cNvSpPr>
            <a:spLocks noChangeArrowheads="1"/>
          </p:cNvSpPr>
          <p:nvPr/>
        </p:nvSpPr>
        <p:spPr bwMode="auto">
          <a:xfrm>
            <a:off x="-914400" y="1447800"/>
            <a:ext cx="5791200" cy="24384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b="1" dirty="0">
              <a:solidFill>
                <a:srgbClr val="1484C7"/>
              </a:solidFill>
            </a:endParaRP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6000 fuel storage tanks leaked</a:t>
            </a: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1000 drinking water systems</a:t>
            </a:r>
          </a:p>
          <a:p>
            <a:pPr marL="1658938" lvl="2" indent="-342900" eaLnBrk="1" hangingPunct="1">
              <a:spcBef>
                <a:spcPct val="20000"/>
              </a:spcBef>
              <a:buClr>
                <a:srgbClr val="386A85"/>
              </a:buClr>
              <a:buFont typeface="Arial" pitchFamily="34" charset="0"/>
              <a:buChar char="•"/>
              <a:tabLst>
                <a:tab pos="515938" algn="l"/>
              </a:tabLst>
            </a:pPr>
            <a:r>
              <a:rPr lang="en-US" sz="2300" dirty="0">
                <a:solidFill>
                  <a:srgbClr val="386A85"/>
                </a:solidFill>
              </a:rPr>
              <a:t>68,000 barrels of oil were spilled in Gulf of Mexico</a:t>
            </a:r>
          </a:p>
          <a:p>
            <a:pPr marL="1658938" lvl="2" indent="-342900" eaLnBrk="1" hangingPunct="1">
              <a:spcBef>
                <a:spcPct val="20000"/>
              </a:spcBef>
              <a:buClr>
                <a:srgbClr val="386A85"/>
              </a:buClr>
              <a:buFont typeface="Arial" pitchFamily="34" charset="0"/>
              <a:buChar char="•"/>
              <a:tabLst>
                <a:tab pos="515938" algn="l"/>
              </a:tabLst>
            </a:pPr>
            <a:r>
              <a:rPr lang="en-US" sz="2300" dirty="0" smtClean="0">
                <a:solidFill>
                  <a:srgbClr val="386A85"/>
                </a:solidFill>
              </a:rPr>
              <a:t>Sewage spill contamination</a:t>
            </a:r>
            <a:r>
              <a:rPr lang="en-US" dirty="0" smtClean="0">
                <a:solidFill>
                  <a:srgbClr val="386A85"/>
                </a:solidFill>
              </a:rPr>
              <a:t/>
            </a:r>
            <a:br>
              <a:rPr lang="en-US" dirty="0" smtClean="0">
                <a:solidFill>
                  <a:srgbClr val="386A85"/>
                </a:solidFill>
              </a:rPr>
            </a:br>
            <a:endParaRPr lang="en-US" dirty="0">
              <a:solidFill>
                <a:srgbClr val="386A85"/>
              </a:solidFill>
            </a:endParaRPr>
          </a:p>
        </p:txBody>
      </p:sp>
      <p:pic>
        <p:nvPicPr>
          <p:cNvPr id="8" name="Picture 7" descr="iStock_000013284264Small.jpg"/>
          <p:cNvPicPr>
            <a:picLocks noChangeAspect="1"/>
          </p:cNvPicPr>
          <p:nvPr/>
        </p:nvPicPr>
        <p:blipFill>
          <a:blip r:embed="rId3" cstate="print"/>
          <a:srcRect r="5151"/>
          <a:stretch>
            <a:fillRect/>
          </a:stretch>
        </p:blipFill>
        <p:spPr>
          <a:xfrm>
            <a:off x="4495800" y="1600200"/>
            <a:ext cx="4648200" cy="4900613"/>
          </a:xfrm>
          <a:prstGeom prst="rect">
            <a:avLst/>
          </a:prstGeom>
        </p:spPr>
      </p:pic>
      <p:sp>
        <p:nvSpPr>
          <p:cNvPr id="52235" name="Rectangle 11"/>
          <p:cNvSpPr>
            <a:spLocks noChangeArrowheads="1"/>
          </p:cNvSpPr>
          <p:nvPr/>
        </p:nvSpPr>
        <p:spPr bwMode="auto">
          <a:xfrm>
            <a:off x="-304800" y="4267200"/>
            <a:ext cx="5105400" cy="24384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400"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Forest fires release toxic metals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Volcanoes emit heavy levels of mercury</a:t>
            </a:r>
          </a:p>
          <a:p>
            <a:pPr marL="515938" indent="-515938" eaLnBrk="1" hangingPunct="1">
              <a:spcBef>
                <a:spcPct val="20000"/>
              </a:spcBef>
              <a:buFontTx/>
              <a:buBlip>
                <a:blip r:embed="rId4"/>
              </a:buBlip>
              <a:tabLst>
                <a:tab pos="515938" algn="l"/>
              </a:tabLst>
            </a:pPr>
            <a:endParaRPr lang="en-US" sz="2400" dirty="0">
              <a:solidFill>
                <a:srgbClr val="1484C7"/>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The Harsh Reality</a:t>
            </a:r>
          </a:p>
        </p:txBody>
      </p:sp>
      <p:sp>
        <p:nvSpPr>
          <p:cNvPr id="39939" name="Rectangle 3"/>
          <p:cNvSpPr>
            <a:spLocks noGrp="1" noChangeArrowheads="1"/>
          </p:cNvSpPr>
          <p:nvPr>
            <p:ph type="body" idx="1"/>
          </p:nvPr>
        </p:nvSpPr>
        <p:spPr>
          <a:xfrm>
            <a:off x="3810000" y="1600200"/>
            <a:ext cx="5105400" cy="5029200"/>
          </a:xfrm>
        </p:spPr>
        <p:txBody>
          <a:bodyPr/>
          <a:lstStyle/>
          <a:p>
            <a:pPr>
              <a:buFontTx/>
              <a:buNone/>
            </a:pPr>
            <a:r>
              <a:rPr lang="en-US" sz="2800" b="1" i="1" dirty="0">
                <a:solidFill>
                  <a:srgbClr val="F37032"/>
                </a:solidFill>
                <a:latin typeface="+mn-lt"/>
              </a:rPr>
              <a:t>So Many Toxins - So Little Time</a:t>
            </a:r>
          </a:p>
        </p:txBody>
      </p:sp>
      <p:sp>
        <p:nvSpPr>
          <p:cNvPr id="39942" name="Rectangle 6"/>
          <p:cNvSpPr>
            <a:spLocks noChangeArrowheads="1"/>
          </p:cNvSpPr>
          <p:nvPr/>
        </p:nvSpPr>
        <p:spPr bwMode="auto">
          <a:xfrm>
            <a:off x="3352800" y="1600200"/>
            <a:ext cx="5638800" cy="5029200"/>
          </a:xfrm>
          <a:prstGeom prst="rect">
            <a:avLst/>
          </a:prstGeom>
          <a:noFill/>
          <a:ln w="9525">
            <a:noFill/>
            <a:miter lim="800000"/>
            <a:headEnd/>
            <a:tailEnd/>
          </a:ln>
          <a:effectLst/>
        </p:spPr>
        <p:txBody>
          <a:bodyPr/>
          <a:lstStyle/>
          <a:p>
            <a:pPr marL="515938" indent="-515938" eaLnBrk="1" hangingPunct="1">
              <a:spcBef>
                <a:spcPct val="20000"/>
              </a:spcBef>
              <a:buClr>
                <a:srgbClr val="386A85"/>
              </a:buClr>
              <a:buFont typeface="Arial" pitchFamily="34" charset="0"/>
              <a:buChar char="•"/>
              <a:tabLst>
                <a:tab pos="515938" algn="l"/>
              </a:tabLst>
            </a:pPr>
            <a:endParaRPr lang="en-US" sz="2800" b="1" dirty="0">
              <a:solidFill>
                <a:srgbClr val="386A85"/>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Overwhelming number &amp; variety of toxins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Some have not been identified or explored</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Often tasteless, odorless and colorless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Major contributor to illness and disease</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Strong association with diseases of aging and the aging process</a:t>
            </a:r>
          </a:p>
          <a:p>
            <a:pPr marL="1201738" lvl="1" indent="-460375" eaLnBrk="1" hangingPunct="1">
              <a:spcBef>
                <a:spcPct val="20000"/>
              </a:spcBef>
              <a:buFontTx/>
              <a:buBlip>
                <a:blip r:embed="rId3"/>
              </a:buBlip>
              <a:tabLst>
                <a:tab pos="515938" algn="l"/>
              </a:tabLst>
            </a:pPr>
            <a:endParaRPr lang="en-US" sz="2200" dirty="0">
              <a:solidFill>
                <a:srgbClr val="1484C7"/>
              </a:solidFill>
            </a:endParaRPr>
          </a:p>
        </p:txBody>
      </p:sp>
      <p:pic>
        <p:nvPicPr>
          <p:cNvPr id="8" name="Picture 7" descr="HiRes.jpg"/>
          <p:cNvPicPr>
            <a:picLocks noChangeAspect="1"/>
          </p:cNvPicPr>
          <p:nvPr/>
        </p:nvPicPr>
        <p:blipFill>
          <a:blip r:embed="rId4" cstate="print"/>
          <a:stretch>
            <a:fillRect/>
          </a:stretch>
        </p:blipFill>
        <p:spPr>
          <a:xfrm>
            <a:off x="0" y="2133600"/>
            <a:ext cx="3810000" cy="3810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0"/>
            <a:ext cx="9144000" cy="1066800"/>
          </a:xfrm>
        </p:spPr>
        <p:txBody>
          <a:bodyPr/>
          <a:lstStyle/>
          <a:p>
            <a:pPr eaLnBrk="1" hangingPunct="1"/>
            <a:r>
              <a:rPr lang="en-US" smtClean="0"/>
              <a:t>Health Effects of Toxic Exposures</a:t>
            </a:r>
          </a:p>
        </p:txBody>
      </p:sp>
      <p:sp>
        <p:nvSpPr>
          <p:cNvPr id="46083" name="Rectangle 3"/>
          <p:cNvSpPr>
            <a:spLocks noGrp="1" noChangeArrowheads="1"/>
          </p:cNvSpPr>
          <p:nvPr>
            <p:ph type="body" sz="half" idx="1"/>
          </p:nvPr>
        </p:nvSpPr>
        <p:spPr>
          <a:xfrm>
            <a:off x="152400" y="1447800"/>
            <a:ext cx="5638800" cy="5410200"/>
          </a:xfrm>
        </p:spPr>
        <p:txBody>
          <a:bodyPr/>
          <a:lstStyle/>
          <a:p>
            <a:pPr eaLnBrk="1" hangingPunct="1">
              <a:buNone/>
            </a:pPr>
            <a:r>
              <a:rPr lang="en-US" dirty="0" smtClean="0">
                <a:solidFill>
                  <a:srgbClr val="F37032"/>
                </a:solidFill>
              </a:rPr>
              <a:t>Heavy Metals </a:t>
            </a:r>
            <a:r>
              <a:rPr lang="en-US" sz="2800" dirty="0" smtClean="0"/>
              <a:t>	</a:t>
            </a:r>
          </a:p>
          <a:p>
            <a:pPr lvl="1" eaLnBrk="1" hangingPunct="1"/>
            <a:r>
              <a:rPr lang="en-US" sz="2450" dirty="0" smtClean="0"/>
              <a:t>Bind to enzymes and to other </a:t>
            </a:r>
            <a:r>
              <a:rPr lang="en-US" sz="2450" dirty="0" err="1" smtClean="0"/>
              <a:t>metalloproteins</a:t>
            </a:r>
            <a:r>
              <a:rPr lang="en-US" sz="2450" dirty="0" smtClean="0"/>
              <a:t>: disrupt normal cell metabolism</a:t>
            </a:r>
          </a:p>
          <a:p>
            <a:pPr lvl="1" eaLnBrk="1" hangingPunct="1"/>
            <a:r>
              <a:rPr lang="en-US" sz="2450" dirty="0" smtClean="0"/>
              <a:t>Lead, Mercury, Aluminum, Arsenic: brain and nervous tissue (Alzheimer’s, ADD, Autism, peripheral neuropathy)</a:t>
            </a:r>
          </a:p>
          <a:p>
            <a:pPr lvl="1" eaLnBrk="1" hangingPunct="1"/>
            <a:r>
              <a:rPr lang="en-US" sz="2450" dirty="0" smtClean="0"/>
              <a:t>Cadmium, Nickel: Lung damage / emphysema, sinuses, kidneys, cancer.</a:t>
            </a:r>
          </a:p>
          <a:p>
            <a:pPr lvl="1" eaLnBrk="1" hangingPunct="1"/>
            <a:r>
              <a:rPr lang="en-US" sz="2450" dirty="0" smtClean="0"/>
              <a:t>Chromium, Cobalt, Lead, Mercury:  Carcinogens</a:t>
            </a:r>
          </a:p>
          <a:p>
            <a:pPr lvl="1" eaLnBrk="1" hangingPunct="1"/>
            <a:endParaRPr lang="en-US" sz="2400" dirty="0" smtClean="0"/>
          </a:p>
          <a:p>
            <a:pPr lvl="1" eaLnBrk="1" hangingPunct="1"/>
            <a:endParaRPr lang="en-US" sz="2400" dirty="0" smtClean="0"/>
          </a:p>
          <a:p>
            <a:pPr lvl="1" eaLnBrk="1" hangingPunct="1"/>
            <a:endParaRPr lang="en-US" sz="2400" dirty="0" smtClean="0"/>
          </a:p>
        </p:txBody>
      </p:sp>
      <p:pic>
        <p:nvPicPr>
          <p:cNvPr id="28675" name="Picture 4" descr="mask-suit.jpg"/>
          <p:cNvPicPr>
            <a:picLocks noChangeAspect="1"/>
          </p:cNvPicPr>
          <p:nvPr/>
        </p:nvPicPr>
        <p:blipFill>
          <a:blip r:embed="rId2" cstate="print"/>
          <a:srcRect l="61600"/>
          <a:stretch>
            <a:fillRect/>
          </a:stretch>
        </p:blipFill>
        <p:spPr bwMode="auto">
          <a:xfrm>
            <a:off x="6324600" y="1135063"/>
            <a:ext cx="2616200" cy="5722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blinds(horizontal)">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blinds(horizontal)">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blinds(horizontal)">
                                      <p:cBhvr>
                                        <p:cTn id="27" dur="5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28600" y="0"/>
            <a:ext cx="8915400" cy="1066800"/>
          </a:xfrm>
        </p:spPr>
        <p:txBody>
          <a:bodyPr/>
          <a:lstStyle/>
          <a:p>
            <a:pPr eaLnBrk="1" hangingPunct="1"/>
            <a:r>
              <a:rPr lang="en-US" dirty="0" smtClean="0"/>
              <a:t>Health Effects of Toxic Exposures</a:t>
            </a:r>
          </a:p>
        </p:txBody>
      </p:sp>
      <p:sp>
        <p:nvSpPr>
          <p:cNvPr id="47107" name="Rectangle 3"/>
          <p:cNvSpPr>
            <a:spLocks noGrp="1" noChangeArrowheads="1"/>
          </p:cNvSpPr>
          <p:nvPr>
            <p:ph type="body" sz="half" idx="1"/>
          </p:nvPr>
        </p:nvSpPr>
        <p:spPr>
          <a:xfrm>
            <a:off x="3200400" y="1371600"/>
            <a:ext cx="5867400" cy="4876800"/>
          </a:xfrm>
        </p:spPr>
        <p:txBody>
          <a:bodyPr/>
          <a:lstStyle/>
          <a:p>
            <a:pPr eaLnBrk="1" hangingPunct="1">
              <a:buNone/>
            </a:pPr>
            <a:r>
              <a:rPr lang="en-US" sz="2700" b="1" i="1" dirty="0" smtClean="0">
                <a:solidFill>
                  <a:srgbClr val="F37032"/>
                </a:solidFill>
              </a:rPr>
              <a:t>Volatile Organic Compounds</a:t>
            </a:r>
          </a:p>
          <a:p>
            <a:pPr lvl="1" eaLnBrk="1" hangingPunct="1"/>
            <a:r>
              <a:rPr lang="en-US" sz="2500" dirty="0" smtClean="0"/>
              <a:t>Number one toxin in the home </a:t>
            </a:r>
            <a:br>
              <a:rPr lang="en-US" sz="2500" dirty="0" smtClean="0"/>
            </a:br>
            <a:r>
              <a:rPr lang="en-US" sz="2500" i="1" dirty="0" smtClean="0"/>
              <a:t>(Cleaning agents, pesticides, natural gas, formaldehyde, </a:t>
            </a:r>
            <a:r>
              <a:rPr lang="en-US" sz="2500" i="1" dirty="0" err="1" smtClean="0"/>
              <a:t>perchlorethylene</a:t>
            </a:r>
            <a:r>
              <a:rPr lang="en-US" sz="2500" i="1" dirty="0" smtClean="0"/>
              <a:t>, benzene)</a:t>
            </a:r>
          </a:p>
          <a:p>
            <a:pPr lvl="1" eaLnBrk="1" hangingPunct="1"/>
            <a:r>
              <a:rPr lang="en-US" sz="2500" dirty="0" smtClean="0"/>
              <a:t>High concentration: Irritants to lungs, mucous membranes</a:t>
            </a:r>
          </a:p>
          <a:p>
            <a:pPr lvl="1" eaLnBrk="1" hangingPunct="1"/>
            <a:r>
              <a:rPr lang="en-US" sz="2500" dirty="0" smtClean="0"/>
              <a:t>Lower concentrations: Liver, kidney, brain accumulation</a:t>
            </a:r>
          </a:p>
          <a:p>
            <a:pPr lvl="1" eaLnBrk="1" hangingPunct="1"/>
            <a:r>
              <a:rPr lang="en-US" sz="2500" dirty="0" smtClean="0"/>
              <a:t>Long term: Many are known carcinogens and known to disturb immune competence</a:t>
            </a:r>
          </a:p>
        </p:txBody>
      </p:sp>
      <p:pic>
        <p:nvPicPr>
          <p:cNvPr id="5" name="Picture 4" descr="iStock_000010783802Small.jpg"/>
          <p:cNvPicPr>
            <a:picLocks noChangeAspect="1"/>
          </p:cNvPicPr>
          <p:nvPr/>
        </p:nvPicPr>
        <p:blipFill>
          <a:blip r:embed="rId2" cstate="print"/>
          <a:stretch>
            <a:fillRect/>
          </a:stretch>
        </p:blipFill>
        <p:spPr>
          <a:xfrm>
            <a:off x="0" y="1812614"/>
            <a:ext cx="3353698" cy="5045386"/>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blinds(horizontal)">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blinds(horizontal)">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blinds(horizontal)">
                                      <p:cBhvr>
                                        <p:cTn id="27" dur="5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381000" y="76200"/>
            <a:ext cx="8763000" cy="990600"/>
          </a:xfrm>
        </p:spPr>
        <p:txBody>
          <a:bodyPr/>
          <a:lstStyle/>
          <a:p>
            <a:pPr algn="r"/>
            <a:r>
              <a:rPr lang="en-US" sz="4000" b="0" dirty="0">
                <a:latin typeface="+mj-lt"/>
              </a:rPr>
              <a:t>Our Toxic </a:t>
            </a:r>
            <a:r>
              <a:rPr lang="en-US" sz="4000" b="0" dirty="0" smtClean="0">
                <a:latin typeface="+mj-lt"/>
              </a:rPr>
              <a:t>World, Our Body Burden</a:t>
            </a:r>
            <a:endParaRPr lang="en-US" sz="4000" b="0" dirty="0">
              <a:latin typeface="+mj-lt"/>
            </a:endParaRPr>
          </a:p>
        </p:txBody>
      </p:sp>
      <p:sp>
        <p:nvSpPr>
          <p:cNvPr id="13317" name="Rectangle 5"/>
          <p:cNvSpPr>
            <a:spLocks noGrp="1" noChangeArrowheads="1"/>
          </p:cNvSpPr>
          <p:nvPr>
            <p:ph type="body" idx="1"/>
          </p:nvPr>
        </p:nvSpPr>
        <p:spPr>
          <a:xfrm>
            <a:off x="0" y="1524000"/>
            <a:ext cx="5638800" cy="4953000"/>
          </a:xfrm>
        </p:spPr>
        <p:txBody>
          <a:bodyPr/>
          <a:lstStyle/>
          <a:p>
            <a:pPr lvl="1">
              <a:lnSpc>
                <a:spcPct val="90000"/>
              </a:lnSpc>
              <a:buClr>
                <a:srgbClr val="386A85"/>
              </a:buClr>
              <a:buFont typeface="Arial" pitchFamily="34" charset="0"/>
              <a:buChar char="•"/>
            </a:pPr>
            <a:r>
              <a:rPr lang="en-US" sz="2400" b="0" dirty="0" smtClean="0">
                <a:latin typeface="+mn-lt"/>
              </a:rPr>
              <a:t>Multiple </a:t>
            </a:r>
            <a:r>
              <a:rPr lang="en-US" sz="2400" b="0" dirty="0">
                <a:latin typeface="+mn-lt"/>
              </a:rPr>
              <a:t>environmental toxins</a:t>
            </a:r>
          </a:p>
          <a:p>
            <a:pPr lvl="1">
              <a:lnSpc>
                <a:spcPct val="90000"/>
              </a:lnSpc>
              <a:buClr>
                <a:srgbClr val="386A85"/>
              </a:buClr>
              <a:buFont typeface="Arial" pitchFamily="34" charset="0"/>
              <a:buChar char="•"/>
            </a:pPr>
            <a:r>
              <a:rPr lang="en-US" sz="2400" b="0" dirty="0">
                <a:latin typeface="+mn-lt"/>
              </a:rPr>
              <a:t>Total load exceeds the body’s ability to adapt</a:t>
            </a:r>
          </a:p>
          <a:p>
            <a:pPr lvl="1">
              <a:lnSpc>
                <a:spcPct val="90000"/>
              </a:lnSpc>
              <a:buClr>
                <a:srgbClr val="386A85"/>
              </a:buClr>
              <a:buFont typeface="Arial" pitchFamily="34" charset="0"/>
              <a:buChar char="•"/>
            </a:pPr>
            <a:r>
              <a:rPr lang="en-US" sz="2400" b="0" dirty="0">
                <a:latin typeface="+mn-lt"/>
              </a:rPr>
              <a:t>The Damages:</a:t>
            </a:r>
          </a:p>
          <a:p>
            <a:pPr lvl="2">
              <a:lnSpc>
                <a:spcPct val="90000"/>
              </a:lnSpc>
              <a:buClr>
                <a:srgbClr val="386A85"/>
              </a:buClr>
              <a:buFont typeface="Wingdings" pitchFamily="2" charset="2"/>
              <a:buNone/>
            </a:pPr>
            <a:r>
              <a:rPr lang="en-US" i="1" dirty="0">
                <a:solidFill>
                  <a:srgbClr val="F37032"/>
                </a:solidFill>
                <a:latin typeface="+mn-lt"/>
              </a:rPr>
              <a:t>Immunotoxicity</a:t>
            </a:r>
          </a:p>
          <a:p>
            <a:pPr lvl="3">
              <a:lnSpc>
                <a:spcPct val="90000"/>
              </a:lnSpc>
              <a:buClr>
                <a:srgbClr val="386A85"/>
              </a:buClr>
              <a:buFont typeface="Wingdings" pitchFamily="2" charset="2"/>
              <a:buChar char="§"/>
            </a:pPr>
            <a:r>
              <a:rPr lang="en-US" dirty="0">
                <a:latin typeface="+mn-lt"/>
              </a:rPr>
              <a:t>Asthma, Allergies, Cancers &amp; Chronic Disease</a:t>
            </a:r>
          </a:p>
          <a:p>
            <a:pPr lvl="2">
              <a:lnSpc>
                <a:spcPct val="90000"/>
              </a:lnSpc>
              <a:buClr>
                <a:srgbClr val="386A85"/>
              </a:buClr>
              <a:buFont typeface="Wingdings" pitchFamily="2" charset="2"/>
              <a:buNone/>
            </a:pPr>
            <a:r>
              <a:rPr lang="en-US" i="1" dirty="0">
                <a:solidFill>
                  <a:srgbClr val="F37032"/>
                </a:solidFill>
                <a:latin typeface="+mn-lt"/>
              </a:rPr>
              <a:t>Neurotoxicity</a:t>
            </a:r>
          </a:p>
          <a:p>
            <a:pPr lvl="3">
              <a:lnSpc>
                <a:spcPct val="90000"/>
              </a:lnSpc>
              <a:buClr>
                <a:srgbClr val="386A85"/>
              </a:buClr>
              <a:buFont typeface="Wingdings" pitchFamily="2" charset="2"/>
              <a:buChar char="§"/>
            </a:pPr>
            <a:r>
              <a:rPr lang="en-US" dirty="0">
                <a:latin typeface="+mn-lt"/>
              </a:rPr>
              <a:t>Cognition, Memory, Sensory &amp; Motor Dysfunction</a:t>
            </a:r>
          </a:p>
          <a:p>
            <a:pPr lvl="2">
              <a:lnSpc>
                <a:spcPct val="90000"/>
              </a:lnSpc>
              <a:buClr>
                <a:srgbClr val="386A85"/>
              </a:buClr>
              <a:buFont typeface="Wingdings" pitchFamily="2" charset="2"/>
              <a:buNone/>
            </a:pPr>
            <a:r>
              <a:rPr lang="en-US" i="1" dirty="0">
                <a:solidFill>
                  <a:srgbClr val="F37032"/>
                </a:solidFill>
                <a:latin typeface="+mn-lt"/>
              </a:rPr>
              <a:t>Endocrine toxicity</a:t>
            </a:r>
          </a:p>
          <a:p>
            <a:pPr lvl="3">
              <a:lnSpc>
                <a:spcPct val="90000"/>
              </a:lnSpc>
              <a:buClr>
                <a:srgbClr val="386A85"/>
              </a:buClr>
              <a:buFont typeface="Wingdings" pitchFamily="2" charset="2"/>
              <a:buChar char="§"/>
            </a:pPr>
            <a:r>
              <a:rPr lang="en-US" dirty="0">
                <a:latin typeface="+mn-lt"/>
              </a:rPr>
              <a:t>Reproduction, Libido &amp; Metabolism</a:t>
            </a:r>
          </a:p>
          <a:p>
            <a:pPr lvl="1">
              <a:lnSpc>
                <a:spcPct val="90000"/>
              </a:lnSpc>
            </a:pPr>
            <a:endParaRPr lang="en-US" dirty="0"/>
          </a:p>
        </p:txBody>
      </p:sp>
      <p:pic>
        <p:nvPicPr>
          <p:cNvPr id="5" name="Picture 4" descr="HiRes (2).jpg"/>
          <p:cNvPicPr>
            <a:picLocks noChangeAspect="1"/>
          </p:cNvPicPr>
          <p:nvPr/>
        </p:nvPicPr>
        <p:blipFill>
          <a:blip r:embed="rId3" cstate="print"/>
          <a:srcRect l="13277" r="16949"/>
          <a:stretch>
            <a:fillRect/>
          </a:stretch>
        </p:blipFill>
        <p:spPr>
          <a:xfrm>
            <a:off x="5638800" y="1447800"/>
            <a:ext cx="3136900" cy="4495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9144000" cy="1066800"/>
          </a:xfrm>
        </p:spPr>
        <p:txBody>
          <a:bodyPr/>
          <a:lstStyle/>
          <a:p>
            <a:pPr eaLnBrk="1" hangingPunct="1"/>
            <a:r>
              <a:rPr lang="en-US" smtClean="0"/>
              <a:t>Health Effects of Toxic Exposures</a:t>
            </a:r>
          </a:p>
        </p:txBody>
      </p:sp>
      <p:pic>
        <p:nvPicPr>
          <p:cNvPr id="5" name="Picture 4" descr="iStock_000011568226Small.jpg"/>
          <p:cNvPicPr>
            <a:picLocks noChangeAspect="1"/>
          </p:cNvPicPr>
          <p:nvPr/>
        </p:nvPicPr>
        <p:blipFill>
          <a:blip r:embed="rId2" cstate="print"/>
          <a:srcRect r="12216"/>
          <a:stretch>
            <a:fillRect/>
          </a:stretch>
        </p:blipFill>
        <p:spPr>
          <a:xfrm>
            <a:off x="3657600" y="2708374"/>
            <a:ext cx="5473700" cy="4149626"/>
          </a:xfrm>
          <a:prstGeom prst="rect">
            <a:avLst/>
          </a:prstGeom>
        </p:spPr>
      </p:pic>
      <p:sp>
        <p:nvSpPr>
          <p:cNvPr id="48131" name="Rectangle 3"/>
          <p:cNvSpPr>
            <a:spLocks noGrp="1" noChangeArrowheads="1"/>
          </p:cNvSpPr>
          <p:nvPr>
            <p:ph type="body" sz="half" idx="1"/>
          </p:nvPr>
        </p:nvSpPr>
        <p:spPr>
          <a:xfrm>
            <a:off x="76200" y="1371600"/>
            <a:ext cx="4953000" cy="5410200"/>
          </a:xfrm>
        </p:spPr>
        <p:txBody>
          <a:bodyPr/>
          <a:lstStyle/>
          <a:p>
            <a:pPr eaLnBrk="1" hangingPunct="1">
              <a:buNone/>
            </a:pPr>
            <a:r>
              <a:rPr lang="en-US" sz="2700" b="1" i="1" dirty="0" smtClean="0">
                <a:solidFill>
                  <a:srgbClr val="F37032"/>
                </a:solidFill>
              </a:rPr>
              <a:t>Persistent Organic Pollutants</a:t>
            </a:r>
          </a:p>
          <a:p>
            <a:pPr lvl="1" eaLnBrk="1" hangingPunct="1"/>
            <a:r>
              <a:rPr lang="en-US" sz="2400" dirty="0" smtClean="0"/>
              <a:t>Dioxins, DDT, PBDE’s, </a:t>
            </a:r>
            <a:r>
              <a:rPr lang="en-US" sz="2400" dirty="0" err="1" smtClean="0"/>
              <a:t>Lindane</a:t>
            </a:r>
            <a:r>
              <a:rPr lang="en-US" sz="2400" dirty="0" smtClean="0"/>
              <a:t>, and PCB’s  are known carcinogens</a:t>
            </a:r>
          </a:p>
          <a:p>
            <a:pPr lvl="1" eaLnBrk="1" hangingPunct="1"/>
            <a:r>
              <a:rPr lang="en-US" sz="2400" dirty="0" smtClean="0"/>
              <a:t>Documented high fetal “wastage”: Spontaneous abortion</a:t>
            </a:r>
          </a:p>
          <a:p>
            <a:pPr lvl="1" eaLnBrk="1" hangingPunct="1"/>
            <a:r>
              <a:rPr lang="en-US" sz="2400" dirty="0" smtClean="0"/>
              <a:t>Endocrine and immune systems affected</a:t>
            </a:r>
          </a:p>
          <a:p>
            <a:pPr lvl="1" eaLnBrk="1" hangingPunct="1"/>
            <a:r>
              <a:rPr lang="en-US" sz="2400" dirty="0" smtClean="0"/>
              <a:t>Decreased sperm counts and abnormal spermatozoa</a:t>
            </a:r>
          </a:p>
          <a:p>
            <a:pPr lvl="1" eaLnBrk="1" hangingPunct="1"/>
            <a:r>
              <a:rPr lang="en-US" sz="2400" dirty="0" smtClean="0"/>
              <a:t>Neural tissue effects profound in fetus and young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blinds(horizontal)">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blinds(horizontal)">
                                      <p:cBhvr>
                                        <p:cTn id="17" dur="500"/>
                                        <p:tgtEl>
                                          <p:spTgt spid="481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131">
                                            <p:txEl>
                                              <p:pRg st="3" end="3"/>
                                            </p:txEl>
                                          </p:spTgt>
                                        </p:tgtEl>
                                        <p:attrNameLst>
                                          <p:attrName>style.visibility</p:attrName>
                                        </p:attrNameLst>
                                      </p:cBhvr>
                                      <p:to>
                                        <p:strVal val="visible"/>
                                      </p:to>
                                    </p:set>
                                    <p:animEffect transition="in" filter="blinds(horizontal)">
                                      <p:cBhvr>
                                        <p:cTn id="22" dur="500"/>
                                        <p:tgtEl>
                                          <p:spTgt spid="481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8131">
                                            <p:txEl>
                                              <p:pRg st="4" end="4"/>
                                            </p:txEl>
                                          </p:spTgt>
                                        </p:tgtEl>
                                        <p:attrNameLst>
                                          <p:attrName>style.visibility</p:attrName>
                                        </p:attrNameLst>
                                      </p:cBhvr>
                                      <p:to>
                                        <p:strVal val="visible"/>
                                      </p:to>
                                    </p:set>
                                    <p:animEffect transition="in" filter="blinds(horizontal)">
                                      <p:cBhvr>
                                        <p:cTn id="27" dur="500"/>
                                        <p:tgtEl>
                                          <p:spTgt spid="481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8131">
                                            <p:txEl>
                                              <p:pRg st="5" end="5"/>
                                            </p:txEl>
                                          </p:spTgt>
                                        </p:tgtEl>
                                        <p:attrNameLst>
                                          <p:attrName>style.visibility</p:attrName>
                                        </p:attrNameLst>
                                      </p:cBhvr>
                                      <p:to>
                                        <p:strVal val="visible"/>
                                      </p:to>
                                    </p:set>
                                    <p:animEffect transition="in" filter="blinds(horizontal)">
                                      <p:cBhvr>
                                        <p:cTn id="32" dur="5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The Problem Starts in Children</a:t>
            </a:r>
          </a:p>
        </p:txBody>
      </p:sp>
      <p:sp>
        <p:nvSpPr>
          <p:cNvPr id="33795" name="Rectangle 3"/>
          <p:cNvSpPr>
            <a:spLocks noGrp="1" noChangeArrowheads="1"/>
          </p:cNvSpPr>
          <p:nvPr>
            <p:ph type="body" idx="1"/>
          </p:nvPr>
        </p:nvSpPr>
        <p:spPr>
          <a:xfrm>
            <a:off x="457200" y="1295400"/>
            <a:ext cx="5029200" cy="5410200"/>
          </a:xfrm>
        </p:spPr>
        <p:txBody>
          <a:bodyPr/>
          <a:lstStyle/>
          <a:p>
            <a:pPr>
              <a:lnSpc>
                <a:spcPts val="3500"/>
              </a:lnSpc>
              <a:buNone/>
            </a:pPr>
            <a:r>
              <a:rPr lang="en-US" b="1" i="1" dirty="0" smtClean="0">
                <a:solidFill>
                  <a:srgbClr val="F37032"/>
                </a:solidFill>
                <a:latin typeface="+mn-lt"/>
              </a:rPr>
              <a:t>The Scope of the problem</a:t>
            </a:r>
          </a:p>
          <a:p>
            <a:pPr>
              <a:lnSpc>
                <a:spcPts val="3500"/>
              </a:lnSpc>
            </a:pPr>
            <a:r>
              <a:rPr lang="en-US" sz="2600" dirty="0" smtClean="0">
                <a:latin typeface="+mn-lt"/>
              </a:rPr>
              <a:t>Chronic diseases have become the major causes of illness, hospitalization and death in American children </a:t>
            </a:r>
          </a:p>
          <a:p>
            <a:pPr lvl="2">
              <a:buFont typeface="Arial Narrow" pitchFamily="34" charset="0"/>
              <a:buChar char="―"/>
            </a:pPr>
            <a:r>
              <a:rPr lang="en-US" sz="2600" dirty="0" smtClean="0">
                <a:latin typeface="+mn-lt"/>
              </a:rPr>
              <a:t>Asthma </a:t>
            </a:r>
          </a:p>
          <a:p>
            <a:pPr lvl="2">
              <a:buFont typeface="Arial Narrow" pitchFamily="34" charset="0"/>
              <a:buChar char="―"/>
            </a:pPr>
            <a:r>
              <a:rPr lang="en-US" sz="2600" dirty="0" smtClean="0">
                <a:latin typeface="+mn-lt"/>
              </a:rPr>
              <a:t>Cancer </a:t>
            </a:r>
          </a:p>
          <a:p>
            <a:pPr lvl="2">
              <a:buFont typeface="Arial Narrow" pitchFamily="34" charset="0"/>
              <a:buChar char="―"/>
            </a:pPr>
            <a:r>
              <a:rPr lang="en-US" sz="2600" dirty="0" smtClean="0">
                <a:latin typeface="+mn-lt"/>
              </a:rPr>
              <a:t>Birth defects </a:t>
            </a:r>
          </a:p>
          <a:p>
            <a:pPr lvl="2">
              <a:buFont typeface="Arial Narrow" pitchFamily="34" charset="0"/>
              <a:buChar char="―"/>
            </a:pPr>
            <a:r>
              <a:rPr lang="en-US" sz="2600" dirty="0" err="1" smtClean="0">
                <a:latin typeface="+mn-lt"/>
              </a:rPr>
              <a:t>Neurodevelopmental</a:t>
            </a:r>
            <a:r>
              <a:rPr lang="en-US" sz="2600" dirty="0" smtClean="0">
                <a:latin typeface="+mn-lt"/>
              </a:rPr>
              <a:t> disorders </a:t>
            </a:r>
          </a:p>
          <a:p>
            <a:pPr lvl="2">
              <a:buFont typeface="Arial Narrow" pitchFamily="34" charset="0"/>
              <a:buChar char="―"/>
            </a:pPr>
            <a:r>
              <a:rPr lang="en-US" sz="2600" dirty="0" smtClean="0">
                <a:latin typeface="+mn-lt"/>
              </a:rPr>
              <a:t>Obesity and Diabetes </a:t>
            </a:r>
          </a:p>
          <a:p>
            <a:pPr>
              <a:lnSpc>
                <a:spcPct val="80000"/>
              </a:lnSpc>
              <a:buFontTx/>
              <a:buNone/>
            </a:pPr>
            <a:endParaRPr lang="en-US" sz="2800" dirty="0" smtClean="0"/>
          </a:p>
          <a:p>
            <a:pPr>
              <a:lnSpc>
                <a:spcPct val="80000"/>
              </a:lnSpc>
            </a:pPr>
            <a:endParaRPr lang="en-US" sz="2800" dirty="0" smtClean="0"/>
          </a:p>
        </p:txBody>
      </p:sp>
      <p:pic>
        <p:nvPicPr>
          <p:cNvPr id="4" name="Picture 3" descr="iStock_000016040559Small.jpg"/>
          <p:cNvPicPr>
            <a:picLocks noChangeAspect="1"/>
          </p:cNvPicPr>
          <p:nvPr/>
        </p:nvPicPr>
        <p:blipFill>
          <a:blip r:embed="rId2" cstate="print"/>
          <a:srcRect t="4161"/>
          <a:stretch>
            <a:fillRect/>
          </a:stretch>
        </p:blipFill>
        <p:spPr>
          <a:xfrm>
            <a:off x="5783036" y="2032000"/>
            <a:ext cx="3360964" cy="4826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title"/>
          </p:nvPr>
        </p:nvSpPr>
        <p:spPr/>
        <p:txBody>
          <a:bodyPr/>
          <a:lstStyle/>
          <a:p>
            <a:r>
              <a:rPr lang="en-US" dirty="0" smtClean="0"/>
              <a:t>Childhood Leukemia</a:t>
            </a:r>
          </a:p>
        </p:txBody>
      </p:sp>
      <p:pic>
        <p:nvPicPr>
          <p:cNvPr id="34820" name="Picture 4"/>
          <p:cNvPicPr>
            <a:picLocks noGrp="1" noChangeAspect="1" noChangeArrowheads="1"/>
          </p:cNvPicPr>
          <p:nvPr>
            <p:ph idx="1"/>
          </p:nvPr>
        </p:nvPicPr>
        <p:blipFill>
          <a:blip r:embed="rId2" cstate="print"/>
          <a:srcRect/>
          <a:stretch>
            <a:fillRect/>
          </a:stretch>
        </p:blipFill>
        <p:spPr>
          <a:xfrm>
            <a:off x="2438400" y="1676400"/>
            <a:ext cx="4292600" cy="42862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p:cNvSpPr>
            <a:spLocks noGrp="1" noChangeArrowheads="1"/>
          </p:cNvSpPr>
          <p:nvPr>
            <p:ph type="title"/>
          </p:nvPr>
        </p:nvSpPr>
        <p:spPr>
          <a:xfrm>
            <a:off x="685800" y="0"/>
            <a:ext cx="8458200" cy="1066800"/>
          </a:xfrm>
        </p:spPr>
        <p:txBody>
          <a:bodyPr/>
          <a:lstStyle/>
          <a:p>
            <a:pPr>
              <a:lnSpc>
                <a:spcPts val="3900"/>
              </a:lnSpc>
            </a:pPr>
            <a:r>
              <a:rPr lang="en-US" dirty="0" smtClean="0"/>
              <a:t>Childhood Obesity:  </a:t>
            </a:r>
            <a:br>
              <a:rPr lang="en-US" dirty="0" smtClean="0"/>
            </a:br>
            <a:r>
              <a:rPr lang="en-US" sz="3200" dirty="0" smtClean="0"/>
              <a:t>It’s not just lack of exercise</a:t>
            </a:r>
          </a:p>
        </p:txBody>
      </p:sp>
      <p:pic>
        <p:nvPicPr>
          <p:cNvPr id="36868" name="Picture 4"/>
          <p:cNvPicPr>
            <a:picLocks noGrp="1" noChangeAspect="1" noChangeArrowheads="1"/>
          </p:cNvPicPr>
          <p:nvPr>
            <p:ph idx="1"/>
          </p:nvPr>
        </p:nvPicPr>
        <p:blipFill>
          <a:blip r:embed="rId2" cstate="print"/>
          <a:srcRect/>
          <a:stretch>
            <a:fillRect/>
          </a:stretch>
        </p:blipFill>
        <p:spPr>
          <a:xfrm>
            <a:off x="5638800" y="1524000"/>
            <a:ext cx="3268663" cy="4286250"/>
          </a:xfrm>
          <a:prstGeom prst="rect">
            <a:avLst/>
          </a:prstGeom>
          <a:ln>
            <a:noFill/>
          </a:ln>
          <a:effectLst>
            <a:outerShdw blurRad="292100" dist="139700" dir="2700000" algn="tl" rotWithShape="0">
              <a:srgbClr val="333333">
                <a:alpha val="65000"/>
              </a:srgbClr>
            </a:outerShdw>
          </a:effectLst>
        </p:spPr>
      </p:pic>
      <p:sp>
        <p:nvSpPr>
          <p:cNvPr id="36871" name="Rectangle 7"/>
          <p:cNvSpPr>
            <a:spLocks noChangeArrowheads="1"/>
          </p:cNvSpPr>
          <p:nvPr/>
        </p:nvSpPr>
        <p:spPr bwMode="auto">
          <a:xfrm>
            <a:off x="76200" y="990600"/>
            <a:ext cx="5486400" cy="1723549"/>
          </a:xfrm>
          <a:prstGeom prst="rect">
            <a:avLst/>
          </a:prstGeom>
          <a:noFill/>
          <a:ln w="9525">
            <a:noFill/>
            <a:miter lim="800000"/>
            <a:headEnd/>
            <a:tailEnd/>
          </a:ln>
          <a:effectLst/>
        </p:spPr>
        <p:txBody>
          <a:bodyPr wrap="square">
            <a:spAutoFit/>
          </a:bodyPr>
          <a:lstStyle/>
          <a:p>
            <a:endParaRPr lang="en-US" dirty="0"/>
          </a:p>
          <a:p>
            <a:r>
              <a:rPr lang="en-US" sz="2600" dirty="0">
                <a:solidFill>
                  <a:srgbClr val="F37032"/>
                </a:solidFill>
                <a:latin typeface="+mn-lt"/>
              </a:rPr>
              <a:t>Overweight and Obesity Source: Willet et al., </a:t>
            </a:r>
            <a:r>
              <a:rPr lang="en-US" sz="2600" i="1" dirty="0">
                <a:solidFill>
                  <a:srgbClr val="F37032"/>
                </a:solidFill>
                <a:latin typeface="+mn-lt"/>
              </a:rPr>
              <a:t>New Eng J Med, </a:t>
            </a:r>
            <a:r>
              <a:rPr lang="en-US" sz="2600" dirty="0">
                <a:solidFill>
                  <a:srgbClr val="F37032"/>
                </a:solidFill>
                <a:latin typeface="+mn-lt"/>
              </a:rPr>
              <a:t>1999 </a:t>
            </a:r>
          </a:p>
          <a:p>
            <a:endParaRPr lang="en-US" sz="2600" dirty="0">
              <a:solidFill>
                <a:srgbClr val="386A85"/>
              </a:solidFill>
              <a:latin typeface="Arial Narrow" pitchFamily="34" charset="0"/>
            </a:endParaRPr>
          </a:p>
        </p:txBody>
      </p:sp>
      <p:sp>
        <p:nvSpPr>
          <p:cNvPr id="5" name="Rectangle 3"/>
          <p:cNvSpPr txBox="1">
            <a:spLocks noChangeArrowheads="1"/>
          </p:cNvSpPr>
          <p:nvPr/>
        </p:nvSpPr>
        <p:spPr bwMode="auto">
          <a:xfrm>
            <a:off x="228600" y="2438400"/>
            <a:ext cx="51816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90000"/>
              </a:lnSpc>
              <a:spcBef>
                <a:spcPct val="20000"/>
              </a:spcBef>
              <a:buFontTx/>
              <a:buChar char="•"/>
            </a:pPr>
            <a:r>
              <a:rPr lang="en-US" sz="2400" dirty="0" smtClean="0">
                <a:solidFill>
                  <a:srgbClr val="386A85"/>
                </a:solidFill>
                <a:latin typeface="+mn-lt"/>
              </a:rPr>
              <a:t>Prevalence has nearly quadrupled in American children </a:t>
            </a:r>
          </a:p>
          <a:p>
            <a:pPr marL="342900" indent="-342900">
              <a:lnSpc>
                <a:spcPct val="90000"/>
              </a:lnSpc>
              <a:spcBef>
                <a:spcPct val="20000"/>
              </a:spcBef>
              <a:buFontTx/>
              <a:buChar char="•"/>
            </a:pPr>
            <a:r>
              <a:rPr lang="en-US" sz="2400" dirty="0" smtClean="0">
                <a:solidFill>
                  <a:srgbClr val="386A85"/>
                </a:solidFill>
                <a:latin typeface="+mn-lt"/>
              </a:rPr>
              <a:t>2.5-fold increased risk of overall mortality</a:t>
            </a:r>
          </a:p>
          <a:p>
            <a:pPr marL="342900" indent="-342900">
              <a:lnSpc>
                <a:spcPct val="90000"/>
              </a:lnSpc>
              <a:spcBef>
                <a:spcPct val="20000"/>
              </a:spcBef>
              <a:buFontTx/>
              <a:buChar char="•"/>
            </a:pPr>
            <a:r>
              <a:rPr lang="en-US" sz="2400" dirty="0" smtClean="0">
                <a:solidFill>
                  <a:srgbClr val="386A85"/>
                </a:solidFill>
                <a:latin typeface="+mn-lt"/>
              </a:rPr>
              <a:t>4-fold risk of cardiovascular mortality </a:t>
            </a:r>
          </a:p>
          <a:p>
            <a:pPr marL="342900" indent="-342900">
              <a:lnSpc>
                <a:spcPct val="90000"/>
              </a:lnSpc>
              <a:spcBef>
                <a:spcPct val="20000"/>
              </a:spcBef>
              <a:buFontTx/>
              <a:buChar char="•"/>
            </a:pPr>
            <a:r>
              <a:rPr lang="en-US" sz="2400" dirty="0" smtClean="0">
                <a:solidFill>
                  <a:srgbClr val="386A85"/>
                </a:solidFill>
                <a:latin typeface="+mn-lt"/>
              </a:rPr>
              <a:t>5-fold risk of diabetes </a:t>
            </a:r>
          </a:p>
          <a:p>
            <a:pPr marL="342900" indent="-342900">
              <a:lnSpc>
                <a:spcPct val="90000"/>
              </a:lnSpc>
              <a:spcBef>
                <a:spcPct val="20000"/>
              </a:spcBef>
              <a:buFontTx/>
              <a:buChar char="•"/>
            </a:pPr>
            <a:r>
              <a:rPr lang="en-US" sz="2400" dirty="0" smtClean="0">
                <a:solidFill>
                  <a:srgbClr val="386A85"/>
                </a:solidFill>
                <a:latin typeface="+mn-lt"/>
              </a:rPr>
              <a:t>Risk of hypertension, gall bladder disease, and some cancers </a:t>
            </a:r>
          </a:p>
          <a:p>
            <a:pPr marL="342900" indent="-342900">
              <a:lnSpc>
                <a:spcPct val="90000"/>
              </a:lnSpc>
              <a:spcBef>
                <a:spcPct val="20000"/>
              </a:spcBef>
              <a:buFontTx/>
              <a:buChar char="•"/>
            </a:pPr>
            <a:r>
              <a:rPr lang="en-US" sz="2400" dirty="0" smtClean="0">
                <a:solidFill>
                  <a:srgbClr val="386A85"/>
                </a:solidFill>
                <a:latin typeface="+mn-lt"/>
              </a:rPr>
              <a:t>Increasing role of endocrine disruptors – phthalates and </a:t>
            </a:r>
            <a:r>
              <a:rPr lang="en-US" sz="2400" dirty="0" err="1" smtClean="0">
                <a:solidFill>
                  <a:srgbClr val="386A85"/>
                </a:solidFill>
                <a:latin typeface="+mn-lt"/>
              </a:rPr>
              <a:t>Bisphenol</a:t>
            </a:r>
            <a:r>
              <a:rPr lang="en-US" sz="2400" dirty="0" smtClean="0">
                <a:solidFill>
                  <a:srgbClr val="386A85"/>
                </a:solidFill>
                <a:latin typeface="+mn-lt"/>
              </a:rPr>
              <a:t> A</a:t>
            </a: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indent="-342900">
              <a:lnSpc>
                <a:spcPct val="90000"/>
              </a:lnSpc>
              <a:spcBef>
                <a:spcPct val="20000"/>
              </a:spcBef>
              <a:buFontTx/>
              <a:buChar char="•"/>
            </a:pPr>
            <a:endParaRPr lang="en-US" sz="2400" dirty="0" smtClean="0">
              <a:solidFill>
                <a:srgbClr val="386A85"/>
              </a:solidFill>
              <a:latin typeface="Arial Narrow" pitchFamily="34" charset="0"/>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500" b="0" i="0" u="none" strike="noStrike" kern="0" cap="none" spc="0" normalizeH="0" baseline="0" noProof="0" dirty="0" smtClean="0">
              <a:ln>
                <a:noFill/>
              </a:ln>
              <a:solidFill>
                <a:srgbClr val="386A85"/>
              </a:solidFill>
              <a:effectLst/>
              <a:uLnTx/>
              <a:uFillTx/>
              <a:latin typeface="Arial Narrow" pitchFamily="34" charset="0"/>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386A85"/>
              </a:solidFill>
              <a:effectLst/>
              <a:uLnTx/>
              <a:uFillTx/>
              <a:latin typeface="Times New Roman" pitchFamily="18" charset="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04800" y="0"/>
            <a:ext cx="8839200" cy="1066800"/>
          </a:xfrm>
        </p:spPr>
        <p:txBody>
          <a:bodyPr/>
          <a:lstStyle/>
          <a:p>
            <a:pPr eaLnBrk="1" hangingPunct="1">
              <a:lnSpc>
                <a:spcPct val="85000"/>
              </a:lnSpc>
            </a:pPr>
            <a:r>
              <a:rPr lang="en-US" dirty="0" smtClean="0"/>
              <a:t>The Concept of Toxic Burden</a:t>
            </a:r>
            <a:br>
              <a:rPr lang="en-US" dirty="0" smtClean="0"/>
            </a:br>
            <a:r>
              <a:rPr lang="en-US" sz="3200" dirty="0" smtClean="0"/>
              <a:t>“The Living Test Tube”</a:t>
            </a:r>
          </a:p>
        </p:txBody>
      </p:sp>
      <p:sp>
        <p:nvSpPr>
          <p:cNvPr id="49155" name="Rectangle 3"/>
          <p:cNvSpPr>
            <a:spLocks noGrp="1" noChangeArrowheads="1"/>
          </p:cNvSpPr>
          <p:nvPr>
            <p:ph type="body" sz="half" idx="1"/>
          </p:nvPr>
        </p:nvSpPr>
        <p:spPr>
          <a:xfrm>
            <a:off x="3094038" y="1447800"/>
            <a:ext cx="5973762" cy="2133600"/>
          </a:xfrm>
        </p:spPr>
        <p:txBody>
          <a:bodyPr/>
          <a:lstStyle/>
          <a:p>
            <a:pPr eaLnBrk="1" hangingPunct="1">
              <a:lnSpc>
                <a:spcPct val="90000"/>
              </a:lnSpc>
            </a:pPr>
            <a:r>
              <a:rPr lang="en-US" sz="2300" dirty="0" smtClean="0"/>
              <a:t>Over 4 million chemicals recognized by EPA</a:t>
            </a:r>
          </a:p>
          <a:p>
            <a:pPr lvl="1" eaLnBrk="1" hangingPunct="1">
              <a:lnSpc>
                <a:spcPct val="90000"/>
              </a:lnSpc>
            </a:pPr>
            <a:r>
              <a:rPr lang="en-US" sz="2300" dirty="0" smtClean="0">
                <a:solidFill>
                  <a:srgbClr val="F37032"/>
                </a:solidFill>
              </a:rPr>
              <a:t>80,000 commercially made </a:t>
            </a:r>
            <a:r>
              <a:rPr lang="en-US" sz="2300" i="1" dirty="0" smtClean="0">
                <a:solidFill>
                  <a:srgbClr val="F37032"/>
                </a:solidFill>
              </a:rPr>
              <a:t>(3 new ones per day)</a:t>
            </a:r>
          </a:p>
          <a:p>
            <a:pPr lvl="1" eaLnBrk="1" hangingPunct="1">
              <a:lnSpc>
                <a:spcPct val="90000"/>
              </a:lnSpc>
            </a:pPr>
            <a:r>
              <a:rPr lang="en-US" sz="2300" dirty="0" smtClean="0">
                <a:solidFill>
                  <a:srgbClr val="F37032"/>
                </a:solidFill>
              </a:rPr>
              <a:t>EPA study mid 1990’s..71% of 7,000 individuals had significant levels of agents  NOT in existence 10 years previously!</a:t>
            </a:r>
          </a:p>
          <a:p>
            <a:pPr eaLnBrk="1" hangingPunct="1">
              <a:lnSpc>
                <a:spcPct val="90000"/>
              </a:lnSpc>
            </a:pPr>
            <a:r>
              <a:rPr lang="en-US" sz="2300" dirty="0" smtClean="0"/>
              <a:t>Most of these chemicals not metabolized and only minimally excreted</a:t>
            </a:r>
          </a:p>
          <a:p>
            <a:pPr eaLnBrk="1" hangingPunct="1">
              <a:lnSpc>
                <a:spcPct val="90000"/>
              </a:lnSpc>
            </a:pPr>
            <a:r>
              <a:rPr lang="en-US" sz="2300" dirty="0" smtClean="0"/>
              <a:t>Unknown long term consequences…</a:t>
            </a:r>
          </a:p>
          <a:p>
            <a:pPr eaLnBrk="1" hangingPunct="1">
              <a:lnSpc>
                <a:spcPct val="90000"/>
              </a:lnSpc>
            </a:pPr>
            <a:r>
              <a:rPr lang="en-US" sz="2300" dirty="0" smtClean="0"/>
              <a:t>Today: Lung cancer in non-smokers, increased lymphoma, testicular cancer, early Alzheimer’s, more autism, ADHD.</a:t>
            </a:r>
          </a:p>
          <a:p>
            <a:pPr eaLnBrk="1" hangingPunct="1">
              <a:lnSpc>
                <a:spcPct val="90000"/>
              </a:lnSpc>
              <a:buFontTx/>
              <a:buNone/>
            </a:pPr>
            <a:endParaRPr lang="en-US" sz="2400" dirty="0" smtClean="0">
              <a:latin typeface="Times New Roman" pitchFamily="18" charset="0"/>
            </a:endParaRPr>
          </a:p>
        </p:txBody>
      </p:sp>
      <p:sp>
        <p:nvSpPr>
          <p:cNvPr id="31747" name="Rectangle 6"/>
          <p:cNvSpPr>
            <a:spLocks noChangeArrowheads="1"/>
          </p:cNvSpPr>
          <p:nvPr/>
        </p:nvSpPr>
        <p:spPr bwMode="auto">
          <a:xfrm>
            <a:off x="7391400" y="5943600"/>
            <a:ext cx="1752600" cy="914400"/>
          </a:xfrm>
          <a:prstGeom prst="rect">
            <a:avLst/>
          </a:prstGeom>
          <a:solidFill>
            <a:schemeClr val="bg1"/>
          </a:solidFill>
          <a:ln w="9525" algn="ctr">
            <a:noFill/>
            <a:round/>
            <a:headEnd/>
            <a:tailEnd/>
          </a:ln>
        </p:spPr>
        <p:txBody>
          <a:bodyPr/>
          <a:lstStyle/>
          <a:p>
            <a:pPr eaLnBrk="0" hangingPunct="0"/>
            <a:endParaRPr lang="en-US" sz="2400"/>
          </a:p>
        </p:txBody>
      </p:sp>
      <p:sp>
        <p:nvSpPr>
          <p:cNvPr id="49156" name="Text Box 4"/>
          <p:cNvSpPr txBox="1">
            <a:spLocks noChangeArrowheads="1"/>
          </p:cNvSpPr>
          <p:nvPr/>
        </p:nvSpPr>
        <p:spPr bwMode="auto">
          <a:xfrm>
            <a:off x="2919413" y="6151563"/>
            <a:ext cx="6224587" cy="477837"/>
          </a:xfrm>
          <a:prstGeom prst="rect">
            <a:avLst/>
          </a:prstGeom>
          <a:noFill/>
          <a:ln w="9525">
            <a:noFill/>
            <a:miter lim="800000"/>
            <a:headEnd/>
            <a:tailEnd/>
          </a:ln>
        </p:spPr>
        <p:txBody>
          <a:bodyPr>
            <a:spAutoFit/>
          </a:bodyPr>
          <a:lstStyle/>
          <a:p>
            <a:pPr algn="ctr" eaLnBrk="0" hangingPunct="0">
              <a:spcBef>
                <a:spcPct val="50000"/>
              </a:spcBef>
            </a:pPr>
            <a:r>
              <a:rPr lang="en-US" sz="2500" dirty="0">
                <a:solidFill>
                  <a:srgbClr val="F37032"/>
                </a:solidFill>
                <a:latin typeface="+mn-lt"/>
              </a:rPr>
              <a:t>So…What Can We Do?  Are we Helpless?</a:t>
            </a:r>
          </a:p>
        </p:txBody>
      </p:sp>
      <p:pic>
        <p:nvPicPr>
          <p:cNvPr id="31749" name="Picture 7" descr="testtube copy.jpg"/>
          <p:cNvPicPr>
            <a:picLocks noChangeAspect="1"/>
          </p:cNvPicPr>
          <p:nvPr/>
        </p:nvPicPr>
        <p:blipFill>
          <a:blip r:embed="rId2" cstate="print"/>
          <a:srcRect r="12979" b="3392"/>
          <a:stretch>
            <a:fillRect/>
          </a:stretch>
        </p:blipFill>
        <p:spPr bwMode="auto">
          <a:xfrm>
            <a:off x="0" y="1143000"/>
            <a:ext cx="2743200" cy="571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linds(horizontal)">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linds(horizontal)">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blinds(horizontal)">
                                      <p:cBhvr>
                                        <p:cTn id="22" dur="500"/>
                                        <p:tgtEl>
                                          <p:spTgt spid="49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blinds(horizontal)">
                                      <p:cBhvr>
                                        <p:cTn id="27" dur="500"/>
                                        <p:tgtEl>
                                          <p:spTgt spid="491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9155">
                                            <p:txEl>
                                              <p:pRg st="5" end="5"/>
                                            </p:txEl>
                                          </p:spTgt>
                                        </p:tgtEl>
                                        <p:attrNameLst>
                                          <p:attrName>style.visibility</p:attrName>
                                        </p:attrNameLst>
                                      </p:cBhvr>
                                      <p:to>
                                        <p:strVal val="visible"/>
                                      </p:to>
                                    </p:set>
                                    <p:animEffect transition="in" filter="blinds(horizontal)">
                                      <p:cBhvr>
                                        <p:cTn id="32" dur="500"/>
                                        <p:tgtEl>
                                          <p:spTgt spid="491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156">
                                            <p:txEl>
                                              <p:pRg st="0" end="0"/>
                                            </p:txEl>
                                          </p:spTgt>
                                        </p:tgtEl>
                                        <p:attrNameLst>
                                          <p:attrName>style.visibility</p:attrName>
                                        </p:attrNameLst>
                                      </p:cBhvr>
                                      <p:to>
                                        <p:strVal val="visible"/>
                                      </p:to>
                                    </p:set>
                                    <p:animEffect transition="in" filter="blinds(horizontal)">
                                      <p:cBhvr>
                                        <p:cTn id="37" dur="500"/>
                                        <p:tgtEl>
                                          <p:spTgt spid="49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pic>
        <p:nvPicPr>
          <p:cNvPr id="4" name="Picture 3" descr="thumbnail (2).jpg"/>
          <p:cNvPicPr>
            <a:picLocks noChangeAspect="1"/>
          </p:cNvPicPr>
          <p:nvPr/>
        </p:nvPicPr>
        <p:blipFill>
          <a:blip r:embed="rId2" cstate="print"/>
          <a:srcRect t="12407"/>
          <a:stretch>
            <a:fillRect/>
          </a:stretch>
        </p:blipFill>
        <p:spPr>
          <a:xfrm>
            <a:off x="304800" y="-12700"/>
            <a:ext cx="8643769" cy="6007100"/>
          </a:xfrm>
          <a:prstGeom prst="rect">
            <a:avLst/>
          </a:prstGeom>
        </p:spPr>
      </p:pic>
      <p:sp>
        <p:nvSpPr>
          <p:cNvPr id="51203" name="Text Box 3"/>
          <p:cNvSpPr txBox="1">
            <a:spLocks noChangeArrowheads="1"/>
          </p:cNvSpPr>
          <p:nvPr/>
        </p:nvSpPr>
        <p:spPr bwMode="auto">
          <a:xfrm>
            <a:off x="0" y="5703888"/>
            <a:ext cx="9296400" cy="1200329"/>
          </a:xfrm>
          <a:prstGeom prst="rect">
            <a:avLst/>
          </a:prstGeom>
          <a:noFill/>
          <a:ln w="9525" algn="ctr">
            <a:noFill/>
            <a:miter lim="800000"/>
            <a:headEnd/>
            <a:tailEnd/>
          </a:ln>
          <a:effectLst/>
        </p:spPr>
        <p:txBody>
          <a:bodyPr>
            <a:spAutoFit/>
          </a:bodyPr>
          <a:lstStyle/>
          <a:p>
            <a:pPr algn="ctr">
              <a:defRPr/>
            </a:pPr>
            <a:r>
              <a:rPr lang="en-US" sz="3200" dirty="0">
                <a:latin typeface="Arial Narrow" pitchFamily="34" charset="0"/>
                <a:cs typeface="+mn-cs"/>
              </a:rPr>
              <a:t>The Invisible Killers</a:t>
            </a:r>
          </a:p>
          <a:p>
            <a:pPr algn="ctr" eaLnBrk="0" hangingPunct="0">
              <a:defRPr/>
            </a:pPr>
            <a:r>
              <a:rPr lang="en-US" sz="4000" b="1" i="1" dirty="0">
                <a:latin typeface="Chiller" pitchFamily="82" charset="0"/>
                <a:cs typeface="+mn-cs"/>
              </a:rPr>
              <a:t>The Unseen Dangers of a Toxic World</a:t>
            </a:r>
            <a:endParaRPr lang="en-US" sz="4000" b="1" dirty="0">
              <a:latin typeface="Chiller" pitchFamily="82"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0"/>
            <a:ext cx="9144000" cy="990600"/>
          </a:xfrm>
        </p:spPr>
        <p:txBody>
          <a:bodyPr/>
          <a:lstStyle/>
          <a:p>
            <a:pPr eaLnBrk="1" hangingPunct="1"/>
            <a:r>
              <a:rPr lang="en-US" dirty="0" smtClean="0"/>
              <a:t>How Are We Exposed?</a:t>
            </a:r>
          </a:p>
        </p:txBody>
      </p:sp>
      <p:sp>
        <p:nvSpPr>
          <p:cNvPr id="43011" name="Rectangle 3"/>
          <p:cNvSpPr>
            <a:spLocks noGrp="1" noChangeArrowheads="1"/>
          </p:cNvSpPr>
          <p:nvPr>
            <p:ph type="body" idx="1"/>
          </p:nvPr>
        </p:nvSpPr>
        <p:spPr>
          <a:xfrm>
            <a:off x="685800" y="1676400"/>
            <a:ext cx="8001000" cy="4286250"/>
          </a:xfrm>
        </p:spPr>
        <p:txBody>
          <a:bodyPr/>
          <a:lstStyle/>
          <a:p>
            <a:pPr marL="609600" indent="-609600" eaLnBrk="1" hangingPunct="1">
              <a:lnSpc>
                <a:spcPct val="90000"/>
              </a:lnSpc>
            </a:pPr>
            <a:r>
              <a:rPr lang="en-US" sz="2600" dirty="0" smtClean="0">
                <a:solidFill>
                  <a:srgbClr val="F37032"/>
                </a:solidFill>
                <a:latin typeface="+mn-lt"/>
              </a:rPr>
              <a:t>In the Air: </a:t>
            </a:r>
            <a:r>
              <a:rPr lang="en-US" sz="2600" dirty="0" smtClean="0">
                <a:latin typeface="+mn-lt"/>
              </a:rPr>
              <a:t>Heavy Metals, volatile organic, fine particles, various gasses, molds and spores</a:t>
            </a:r>
          </a:p>
          <a:p>
            <a:pPr marL="609600" indent="-609600" eaLnBrk="1" hangingPunct="1">
              <a:lnSpc>
                <a:spcPct val="90000"/>
              </a:lnSpc>
            </a:pPr>
            <a:r>
              <a:rPr lang="en-US" sz="2600" dirty="0" smtClean="0">
                <a:solidFill>
                  <a:srgbClr val="F37032"/>
                </a:solidFill>
                <a:latin typeface="+mn-lt"/>
              </a:rPr>
              <a:t>In the Water: </a:t>
            </a:r>
            <a:r>
              <a:rPr lang="en-US" sz="2600" dirty="0" smtClean="0">
                <a:latin typeface="+mn-lt"/>
              </a:rPr>
              <a:t>Bacteria and protozoa, persistent organics chemicals </a:t>
            </a:r>
            <a:r>
              <a:rPr lang="en-US" sz="2600" i="1" dirty="0" smtClean="0">
                <a:latin typeface="+mn-lt"/>
              </a:rPr>
              <a:t>(DDT, PCB’s, dioxin, PBDE’s), </a:t>
            </a:r>
            <a:r>
              <a:rPr lang="en-US" sz="2600" dirty="0" smtClean="0">
                <a:latin typeface="+mn-lt"/>
              </a:rPr>
              <a:t>pesticides, MTBE from gasoline, fluoride, chlorine and </a:t>
            </a:r>
            <a:r>
              <a:rPr lang="en-US" sz="2600" dirty="0" err="1" smtClean="0">
                <a:latin typeface="+mn-lt"/>
              </a:rPr>
              <a:t>trihalomethanes</a:t>
            </a:r>
            <a:endParaRPr lang="en-US" sz="2600" dirty="0" smtClean="0">
              <a:latin typeface="+mn-lt"/>
            </a:endParaRPr>
          </a:p>
          <a:p>
            <a:pPr marL="609600" indent="-609600" eaLnBrk="1" hangingPunct="1">
              <a:lnSpc>
                <a:spcPct val="90000"/>
              </a:lnSpc>
            </a:pPr>
            <a:r>
              <a:rPr lang="en-US" sz="2600" dirty="0" smtClean="0">
                <a:solidFill>
                  <a:srgbClr val="F37032"/>
                </a:solidFill>
                <a:latin typeface="+mn-lt"/>
              </a:rPr>
              <a:t>In The Food We Eat: </a:t>
            </a:r>
            <a:r>
              <a:rPr lang="en-US" sz="2600" dirty="0" smtClean="0">
                <a:latin typeface="+mn-lt"/>
              </a:rPr>
              <a:t>Heavy metals, pesticides, hormones, food preparation </a:t>
            </a:r>
            <a:r>
              <a:rPr lang="en-US" sz="2600" i="1" dirty="0" smtClean="0">
                <a:latin typeface="+mn-lt"/>
              </a:rPr>
              <a:t>(C8 or PFOA from non-stick cookware, Aluminum from cookware) </a:t>
            </a:r>
          </a:p>
          <a:p>
            <a:pPr marL="609600" indent="-609600" eaLnBrk="1" hangingPunct="1">
              <a:lnSpc>
                <a:spcPct val="90000"/>
              </a:lnSpc>
            </a:pPr>
            <a:r>
              <a:rPr lang="en-US" sz="2600" dirty="0" smtClean="0">
                <a:solidFill>
                  <a:srgbClr val="F37032"/>
                </a:solidFill>
                <a:latin typeface="+mn-lt"/>
              </a:rPr>
              <a:t>And…from the ones who love us!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blinds(horizontal)">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blinds(horizontal)">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blinds(horizontal)">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76200"/>
            <a:ext cx="8534400" cy="990600"/>
          </a:xfrm>
        </p:spPr>
        <p:txBody>
          <a:bodyPr/>
          <a:lstStyle/>
          <a:p>
            <a:pPr algn="r"/>
            <a:r>
              <a:rPr lang="en-US" dirty="0"/>
              <a:t>Global </a:t>
            </a:r>
            <a:r>
              <a:rPr lang="en-US" dirty="0" smtClean="0"/>
              <a:t>Concern</a:t>
            </a:r>
            <a:endParaRPr lang="en-US" dirty="0"/>
          </a:p>
        </p:txBody>
      </p:sp>
      <p:sp>
        <p:nvSpPr>
          <p:cNvPr id="40968" name="Rectangle 8"/>
          <p:cNvSpPr>
            <a:spLocks noChangeArrowheads="1"/>
          </p:cNvSpPr>
          <p:nvPr/>
        </p:nvSpPr>
        <p:spPr bwMode="auto">
          <a:xfrm>
            <a:off x="3581400" y="1981200"/>
            <a:ext cx="5181600" cy="4495800"/>
          </a:xfrm>
          <a:prstGeom prst="rect">
            <a:avLst/>
          </a:prstGeom>
          <a:noFill/>
          <a:ln w="9525">
            <a:noFill/>
            <a:miter lim="800000"/>
            <a:headEnd/>
            <a:tailEnd/>
          </a:ln>
          <a:effectLst/>
        </p:spPr>
        <p:txBody>
          <a:bodyPr/>
          <a:lstStyle/>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Americans – 116 toxic chemicals – up from 27 in 2001</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Asia – 1M die from pollutants</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Sweden – increased risk of diabetes linked to exposure to PCB’s, POP’s and insecticides</a:t>
            </a:r>
          </a:p>
          <a:p>
            <a:pPr marL="744538" indent="-342900">
              <a:spcBef>
                <a:spcPct val="20000"/>
              </a:spcBef>
              <a:buClr>
                <a:srgbClr val="386A85"/>
              </a:buClr>
              <a:buFont typeface="Arial" pitchFamily="34" charset="0"/>
              <a:buChar char="•"/>
              <a:tabLst>
                <a:tab pos="515938" algn="l"/>
              </a:tabLst>
            </a:pPr>
            <a:r>
              <a:rPr lang="en-US" sz="2200" dirty="0" smtClean="0">
                <a:solidFill>
                  <a:srgbClr val="386A85"/>
                </a:solidFill>
                <a:latin typeface="+mn-lt"/>
              </a:rPr>
              <a:t>1460 metric tons of airborne toxins travel the jet stream around the world</a:t>
            </a:r>
          </a:p>
          <a:p>
            <a:pPr marL="1658938" lvl="2" indent="-342900" eaLnBrk="1" hangingPunct="1">
              <a:spcBef>
                <a:spcPct val="20000"/>
              </a:spcBef>
              <a:buFontTx/>
              <a:buBlip>
                <a:blip r:embed="rId3"/>
              </a:buBlip>
              <a:tabLst>
                <a:tab pos="515938" algn="l"/>
              </a:tabLst>
            </a:pPr>
            <a:endParaRPr lang="en-US" sz="2200" dirty="0">
              <a:solidFill>
                <a:srgbClr val="1484C7"/>
              </a:solidFill>
            </a:endParaRPr>
          </a:p>
          <a:p>
            <a:pPr marL="515938" indent="-515938" eaLnBrk="1" hangingPunct="1">
              <a:spcBef>
                <a:spcPct val="20000"/>
              </a:spcBef>
              <a:buFontTx/>
              <a:buBlip>
                <a:blip r:embed="rId3"/>
              </a:buBlip>
              <a:tabLst>
                <a:tab pos="515938" algn="l"/>
              </a:tabLst>
            </a:pPr>
            <a:endParaRPr lang="en-US" sz="2400" b="1" dirty="0">
              <a:solidFill>
                <a:srgbClr val="1484C7"/>
              </a:solidFill>
            </a:endParaRPr>
          </a:p>
        </p:txBody>
      </p:sp>
      <p:pic>
        <p:nvPicPr>
          <p:cNvPr id="10" name="Picture 9" descr="mask-suit.jpg"/>
          <p:cNvPicPr>
            <a:picLocks noChangeAspect="1"/>
          </p:cNvPicPr>
          <p:nvPr/>
        </p:nvPicPr>
        <p:blipFill>
          <a:blip r:embed="rId4" cstate="print"/>
          <a:srcRect l="62400"/>
          <a:stretch>
            <a:fillRect/>
          </a:stretch>
        </p:blipFill>
        <p:spPr>
          <a:xfrm>
            <a:off x="685800" y="1240277"/>
            <a:ext cx="2514600" cy="5617723"/>
          </a:xfrm>
          <a:prstGeom prst="rect">
            <a:avLst/>
          </a:prstGeom>
        </p:spPr>
      </p:pic>
      <p:sp>
        <p:nvSpPr>
          <p:cNvPr id="11" name="Rectangle 3"/>
          <p:cNvSpPr>
            <a:spLocks noGrp="1" noChangeArrowheads="1"/>
          </p:cNvSpPr>
          <p:nvPr>
            <p:ph type="body" sz="half" idx="1"/>
          </p:nvPr>
        </p:nvSpPr>
        <p:spPr>
          <a:xfrm>
            <a:off x="3733800" y="1371600"/>
            <a:ext cx="5105400" cy="609600"/>
          </a:xfrm>
        </p:spPr>
        <p:txBody>
          <a:bodyPr/>
          <a:lstStyle/>
          <a:p>
            <a:pPr>
              <a:buFontTx/>
              <a:buNone/>
            </a:pPr>
            <a:r>
              <a:rPr lang="en-US" b="1" i="1" dirty="0">
                <a:solidFill>
                  <a:srgbClr val="F37032"/>
                </a:solidFill>
              </a:rPr>
              <a:t>It’s In the Air</a:t>
            </a:r>
          </a:p>
          <a:p>
            <a:pPr lvl="1"/>
            <a:endParaRPr lang="en-US" sz="2000" dirty="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1986" name="Rectangle 2"/>
          <p:cNvSpPr>
            <a:spLocks noGrp="1" noChangeArrowheads="1"/>
          </p:cNvSpPr>
          <p:nvPr>
            <p:ph type="title"/>
          </p:nvPr>
        </p:nvSpPr>
        <p:spPr>
          <a:xfrm>
            <a:off x="304800" y="0"/>
            <a:ext cx="8534400" cy="990600"/>
          </a:xfrm>
        </p:spPr>
        <p:txBody>
          <a:bodyPr/>
          <a:lstStyle/>
          <a:p>
            <a:pPr algn="r"/>
            <a:r>
              <a:rPr lang="en-US" dirty="0"/>
              <a:t>We’re Surrounded</a:t>
            </a:r>
          </a:p>
        </p:txBody>
      </p:sp>
      <p:sp>
        <p:nvSpPr>
          <p:cNvPr id="41987" name="Rectangle 3"/>
          <p:cNvSpPr>
            <a:spLocks noGrp="1" noChangeArrowheads="1"/>
          </p:cNvSpPr>
          <p:nvPr>
            <p:ph type="body" sz="half" idx="1"/>
          </p:nvPr>
        </p:nvSpPr>
        <p:spPr>
          <a:xfrm>
            <a:off x="304800" y="1447800"/>
            <a:ext cx="5105400" cy="609600"/>
          </a:xfrm>
        </p:spPr>
        <p:txBody>
          <a:bodyPr/>
          <a:lstStyle/>
          <a:p>
            <a:pPr>
              <a:buFontTx/>
              <a:buNone/>
            </a:pPr>
            <a:r>
              <a:rPr lang="en-US" b="1" i="1" dirty="0">
                <a:solidFill>
                  <a:srgbClr val="F37032"/>
                </a:solidFill>
              </a:rPr>
              <a:t>It’s In the Air</a:t>
            </a:r>
          </a:p>
          <a:p>
            <a:pPr lvl="1"/>
            <a:endParaRPr lang="en-US" sz="2000" dirty="0"/>
          </a:p>
          <a:p>
            <a:endParaRPr lang="en-US" sz="2400" dirty="0"/>
          </a:p>
        </p:txBody>
      </p:sp>
      <p:pic>
        <p:nvPicPr>
          <p:cNvPr id="8" name="Picture 7" descr="iStock_000002411804Small.jpg"/>
          <p:cNvPicPr>
            <a:picLocks noChangeAspect="1"/>
          </p:cNvPicPr>
          <p:nvPr/>
        </p:nvPicPr>
        <p:blipFill>
          <a:blip r:embed="rId3" cstate="print"/>
          <a:srcRect r="12747"/>
          <a:stretch>
            <a:fillRect/>
          </a:stretch>
        </p:blipFill>
        <p:spPr>
          <a:xfrm>
            <a:off x="4648200" y="2514600"/>
            <a:ext cx="4495800" cy="3429000"/>
          </a:xfrm>
          <a:prstGeom prst="rect">
            <a:avLst/>
          </a:prstGeom>
        </p:spPr>
      </p:pic>
      <p:sp>
        <p:nvSpPr>
          <p:cNvPr id="41993" name="Rectangle 9"/>
          <p:cNvSpPr>
            <a:spLocks noChangeArrowheads="1"/>
          </p:cNvSpPr>
          <p:nvPr/>
        </p:nvSpPr>
        <p:spPr bwMode="auto">
          <a:xfrm>
            <a:off x="0" y="1676400"/>
            <a:ext cx="5334000" cy="4876800"/>
          </a:xfrm>
          <a:prstGeom prst="rect">
            <a:avLst/>
          </a:prstGeom>
          <a:noFill/>
          <a:ln w="9525">
            <a:noFill/>
            <a:miter lim="800000"/>
            <a:headEnd/>
            <a:tailEnd/>
          </a:ln>
          <a:effectLst/>
        </p:spPr>
        <p:txBody>
          <a:bodyPr/>
          <a:lstStyle/>
          <a:p>
            <a:pPr marL="515938" indent="-515938" eaLnBrk="1" hangingPunct="1">
              <a:spcBef>
                <a:spcPct val="20000"/>
              </a:spcBef>
              <a:buClr>
                <a:srgbClr val="386A85"/>
              </a:buClr>
              <a:tabLst>
                <a:tab pos="515938" algn="l"/>
              </a:tabLst>
            </a:pPr>
            <a:endParaRPr lang="en-US" sz="2400" b="1" dirty="0">
              <a:solidFill>
                <a:srgbClr val="386A85"/>
              </a:solidFill>
              <a:latin typeface="+mn-lt"/>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Inhale 5000 gallons of air each day</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US facilities released 4.7 B lbs of toxins into the air – 72 M lbs are known carcinogens</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Chicago – 68 days when air was too unhealthy for children, elderly &amp; the ill</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latin typeface="+mn-lt"/>
              </a:rPr>
              <a:t>Fine particle pollutants (car exhaust &amp; power plants), correlate with increase risk of dying from any cause</a:t>
            </a:r>
          </a:p>
          <a:p>
            <a:pPr marL="1201738" lvl="1" indent="-460375" eaLnBrk="1" hangingPunct="1">
              <a:spcBef>
                <a:spcPct val="20000"/>
              </a:spcBef>
              <a:buFontTx/>
              <a:buBlip>
                <a:blip r:embed="rId4"/>
              </a:buBlip>
              <a:tabLst>
                <a:tab pos="515938" algn="l"/>
              </a:tabLst>
            </a:pPr>
            <a:endParaRPr lang="en-US" sz="2300" i="1" dirty="0">
              <a:solidFill>
                <a:srgbClr val="1484C7"/>
              </a:solidFill>
            </a:endParaRPr>
          </a:p>
          <a:p>
            <a:pPr marL="1201738" lvl="1" indent="-460375" eaLnBrk="1" hangingPunct="1">
              <a:spcBef>
                <a:spcPct val="20000"/>
              </a:spcBef>
              <a:buFontTx/>
              <a:buBlip>
                <a:blip r:embed="rId4"/>
              </a:buBlip>
              <a:tabLst>
                <a:tab pos="515938" algn="l"/>
              </a:tabLst>
            </a:pPr>
            <a:endParaRPr lang="en-US" sz="2300" b="1" i="1" dirty="0">
              <a:solidFill>
                <a:srgbClr val="1484C7"/>
              </a:solidFill>
            </a:endParaRPr>
          </a:p>
          <a:p>
            <a:pPr marL="515938" indent="-515938" eaLnBrk="1" hangingPunct="1">
              <a:spcBef>
                <a:spcPct val="20000"/>
              </a:spcBef>
              <a:buFontTx/>
              <a:buBlip>
                <a:blip r:embed="rId4"/>
              </a:buBlip>
              <a:tabLst>
                <a:tab pos="515938" algn="l"/>
              </a:tabLst>
            </a:pPr>
            <a:endParaRPr lang="en-US" sz="2400" b="1" dirty="0">
              <a:solidFill>
                <a:srgbClr val="1484C7"/>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5" name="Rectangle 7"/>
          <p:cNvSpPr>
            <a:spLocks noChangeArrowheads="1"/>
          </p:cNvSpPr>
          <p:nvPr/>
        </p:nvSpPr>
        <p:spPr bwMode="auto">
          <a:xfrm>
            <a:off x="0" y="1438275"/>
            <a:ext cx="9144000" cy="5419725"/>
          </a:xfrm>
          <a:prstGeom prst="rect">
            <a:avLst/>
          </a:prstGeom>
          <a:solidFill>
            <a:schemeClr val="bg1"/>
          </a:solidFill>
          <a:ln w="9525">
            <a:noFill/>
            <a:miter lim="800000"/>
            <a:headEnd/>
            <a:tailEnd/>
          </a:ln>
          <a:effectLst/>
        </p:spPr>
        <p:txBody>
          <a:bodyPr wrap="none" anchor="ctr"/>
          <a:lstStyle/>
          <a:p>
            <a:endParaRPr lang="en-US"/>
          </a:p>
        </p:txBody>
      </p:sp>
      <p:sp>
        <p:nvSpPr>
          <p:cNvPr id="43010"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3011" name="Rectangle 3"/>
          <p:cNvSpPr>
            <a:spLocks noGrp="1" noChangeArrowheads="1"/>
          </p:cNvSpPr>
          <p:nvPr>
            <p:ph type="body" sz="half" idx="1"/>
          </p:nvPr>
        </p:nvSpPr>
        <p:spPr>
          <a:xfrm>
            <a:off x="3886200" y="1524000"/>
            <a:ext cx="4648200" cy="457200"/>
          </a:xfrm>
        </p:spPr>
        <p:txBody>
          <a:bodyPr/>
          <a:lstStyle/>
          <a:p>
            <a:pPr>
              <a:buFontTx/>
              <a:buNone/>
            </a:pPr>
            <a:r>
              <a:rPr lang="en-US" b="1" i="1" dirty="0">
                <a:solidFill>
                  <a:srgbClr val="F37032"/>
                </a:solidFill>
              </a:rPr>
              <a:t>It’s In the Air</a:t>
            </a:r>
          </a:p>
        </p:txBody>
      </p:sp>
      <p:sp>
        <p:nvSpPr>
          <p:cNvPr id="43018" name="Rectangle 10"/>
          <p:cNvSpPr>
            <a:spLocks noChangeArrowheads="1"/>
          </p:cNvSpPr>
          <p:nvPr/>
        </p:nvSpPr>
        <p:spPr bwMode="auto">
          <a:xfrm>
            <a:off x="3429000" y="1752600"/>
            <a:ext cx="5486400" cy="48768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3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Coal-fired power plants spew sulfates, nitrates and mercury into the air—linked to &gt;20,000 premature deaths each year</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10% of women carry mercury concentrations high enough for fetal damage</a:t>
            </a:r>
          </a:p>
          <a:p>
            <a:pPr marL="1201738" lvl="1" indent="-460375" eaLnBrk="1" hangingPunct="1">
              <a:spcBef>
                <a:spcPct val="20000"/>
              </a:spcBef>
              <a:buClr>
                <a:srgbClr val="386A85"/>
              </a:buClr>
              <a:buFont typeface="Arial" pitchFamily="34" charset="0"/>
              <a:buChar char="•"/>
              <a:tabLst>
                <a:tab pos="515938" algn="l"/>
              </a:tabLst>
            </a:pPr>
            <a:r>
              <a:rPr lang="en-US" sz="2300" dirty="0">
                <a:solidFill>
                  <a:srgbClr val="386A85"/>
                </a:solidFill>
              </a:rPr>
              <a:t>Manufacturing, transportation, electricity generation and other human activities are taking its toll on our health and environment</a:t>
            </a:r>
          </a:p>
          <a:p>
            <a:pPr marL="1201738" lvl="1" indent="-460375" eaLnBrk="1" hangingPunct="1">
              <a:spcBef>
                <a:spcPct val="20000"/>
              </a:spcBef>
              <a:buFontTx/>
              <a:buBlip>
                <a:blip r:embed="rId3"/>
              </a:buBlip>
              <a:tabLst>
                <a:tab pos="515938" algn="l"/>
              </a:tabLst>
            </a:pPr>
            <a:endParaRPr lang="en-US" sz="2300" dirty="0">
              <a:solidFill>
                <a:srgbClr val="1484C7"/>
              </a:solidFill>
            </a:endParaRPr>
          </a:p>
          <a:p>
            <a:pPr marL="1201738" lvl="1" indent="-460375" eaLnBrk="1" hangingPunct="1">
              <a:spcBef>
                <a:spcPct val="20000"/>
              </a:spcBef>
              <a:buFontTx/>
              <a:buBlip>
                <a:blip r:embed="rId3"/>
              </a:buBlip>
              <a:tabLst>
                <a:tab pos="515938" algn="l"/>
              </a:tabLst>
            </a:pPr>
            <a:endParaRPr lang="en-US" sz="2300" b="1" dirty="0">
              <a:solidFill>
                <a:srgbClr val="1484C7"/>
              </a:solidFill>
            </a:endParaRPr>
          </a:p>
          <a:p>
            <a:pPr marL="515938" indent="-515938" eaLnBrk="1" hangingPunct="1">
              <a:spcBef>
                <a:spcPct val="20000"/>
              </a:spcBef>
              <a:buFontTx/>
              <a:buBlip>
                <a:blip r:embed="rId3"/>
              </a:buBlip>
              <a:tabLst>
                <a:tab pos="515938" algn="l"/>
              </a:tabLst>
            </a:pPr>
            <a:endParaRPr lang="en-US" sz="2300" b="1" dirty="0">
              <a:solidFill>
                <a:srgbClr val="1484C7"/>
              </a:solidFill>
            </a:endParaRPr>
          </a:p>
        </p:txBody>
      </p:sp>
      <p:pic>
        <p:nvPicPr>
          <p:cNvPr id="7" name="Picture 6" descr="iStock_000012132123Small.jpg"/>
          <p:cNvPicPr>
            <a:picLocks noChangeAspect="1"/>
          </p:cNvPicPr>
          <p:nvPr/>
        </p:nvPicPr>
        <p:blipFill>
          <a:blip r:embed="rId4" cstate="print"/>
          <a:stretch>
            <a:fillRect/>
          </a:stretch>
        </p:blipFill>
        <p:spPr>
          <a:xfrm>
            <a:off x="381000" y="1606392"/>
            <a:ext cx="3505200" cy="52516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Rectangle 9"/>
          <p:cNvSpPr>
            <a:spLocks noChangeArrowheads="1"/>
          </p:cNvSpPr>
          <p:nvPr/>
        </p:nvSpPr>
        <p:spPr bwMode="auto">
          <a:xfrm>
            <a:off x="0" y="1447800"/>
            <a:ext cx="9144000" cy="5410200"/>
          </a:xfrm>
          <a:prstGeom prst="rect">
            <a:avLst/>
          </a:prstGeom>
          <a:solidFill>
            <a:schemeClr val="bg1"/>
          </a:solidFill>
          <a:ln w="9525">
            <a:noFill/>
            <a:miter lim="800000"/>
            <a:headEnd/>
            <a:tailEnd/>
          </a:ln>
          <a:effectLst/>
        </p:spPr>
        <p:txBody>
          <a:bodyPr wrap="none" anchor="ctr"/>
          <a:lstStyle/>
          <a:p>
            <a:endParaRPr lang="en-US"/>
          </a:p>
        </p:txBody>
      </p:sp>
      <p:sp>
        <p:nvSpPr>
          <p:cNvPr id="44034"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4044" name="Text Box 12"/>
          <p:cNvSpPr txBox="1">
            <a:spLocks noChangeArrowheads="1"/>
          </p:cNvSpPr>
          <p:nvPr/>
        </p:nvSpPr>
        <p:spPr bwMode="auto">
          <a:xfrm>
            <a:off x="533400" y="1524000"/>
            <a:ext cx="5029200" cy="861774"/>
          </a:xfrm>
          <a:prstGeom prst="rect">
            <a:avLst/>
          </a:prstGeom>
          <a:noFill/>
          <a:ln w="9525">
            <a:noFill/>
            <a:miter lim="800000"/>
            <a:headEnd/>
            <a:tailEnd/>
          </a:ln>
          <a:effectLst/>
        </p:spPr>
        <p:txBody>
          <a:bodyPr>
            <a:spAutoFit/>
          </a:bodyPr>
          <a:lstStyle/>
          <a:p>
            <a:pPr>
              <a:lnSpc>
                <a:spcPts val="3000"/>
              </a:lnSpc>
              <a:spcBef>
                <a:spcPct val="50000"/>
              </a:spcBef>
            </a:pPr>
            <a:r>
              <a:rPr lang="en-US" sz="3200" b="1" i="1" dirty="0">
                <a:solidFill>
                  <a:srgbClr val="F37032"/>
                </a:solidFill>
              </a:rPr>
              <a:t>There Must Be Something </a:t>
            </a:r>
            <a:br>
              <a:rPr lang="en-US" sz="3200" b="1" i="1" dirty="0">
                <a:solidFill>
                  <a:srgbClr val="F37032"/>
                </a:solidFill>
              </a:rPr>
            </a:br>
            <a:r>
              <a:rPr lang="en-US" sz="3200" b="1" i="1" dirty="0">
                <a:solidFill>
                  <a:srgbClr val="F37032"/>
                </a:solidFill>
              </a:rPr>
              <a:t>In the Water</a:t>
            </a:r>
          </a:p>
        </p:txBody>
      </p:sp>
      <p:pic>
        <p:nvPicPr>
          <p:cNvPr id="7" name="Picture 6" descr="diatomaceous-earth-water.jpg"/>
          <p:cNvPicPr>
            <a:picLocks noChangeAspect="1"/>
          </p:cNvPicPr>
          <p:nvPr/>
        </p:nvPicPr>
        <p:blipFill>
          <a:blip r:embed="rId3" cstate="print"/>
          <a:srcRect l="13676"/>
          <a:stretch>
            <a:fillRect/>
          </a:stretch>
        </p:blipFill>
        <p:spPr>
          <a:xfrm>
            <a:off x="5334000" y="3048000"/>
            <a:ext cx="3848100" cy="2952750"/>
          </a:xfrm>
          <a:prstGeom prst="rect">
            <a:avLst/>
          </a:prstGeom>
        </p:spPr>
      </p:pic>
      <p:sp>
        <p:nvSpPr>
          <p:cNvPr id="44035" name="Rectangle 3"/>
          <p:cNvSpPr>
            <a:spLocks noGrp="1" noChangeArrowheads="1"/>
          </p:cNvSpPr>
          <p:nvPr>
            <p:ph type="body" sz="half" idx="1"/>
          </p:nvPr>
        </p:nvSpPr>
        <p:spPr>
          <a:xfrm>
            <a:off x="304800" y="2438400"/>
            <a:ext cx="5105400" cy="4495800"/>
          </a:xfrm>
        </p:spPr>
        <p:txBody>
          <a:bodyPr/>
          <a:lstStyle/>
          <a:p>
            <a:pPr lvl="1">
              <a:buClr>
                <a:srgbClr val="386A85"/>
              </a:buClr>
              <a:buFont typeface="Arial" pitchFamily="34" charset="0"/>
              <a:buChar char="•"/>
            </a:pPr>
            <a:r>
              <a:rPr lang="en-US" sz="2100" b="0" dirty="0" smtClean="0"/>
              <a:t>7 M illnesses &amp; 1000 deaths each year in US from waterborne microbes</a:t>
            </a:r>
          </a:p>
          <a:p>
            <a:pPr lvl="1">
              <a:buClr>
                <a:srgbClr val="386A85"/>
              </a:buClr>
              <a:buFont typeface="Arial" pitchFamily="34" charset="0"/>
              <a:buChar char="•"/>
            </a:pPr>
            <a:r>
              <a:rPr lang="en-US" sz="2100" b="0" dirty="0" smtClean="0"/>
              <a:t>Chlorinated </a:t>
            </a:r>
            <a:r>
              <a:rPr lang="en-US" sz="2100" b="0" dirty="0"/>
              <a:t>chemicals in drinking water linked to increased risk of breast cancer</a:t>
            </a:r>
          </a:p>
          <a:p>
            <a:pPr lvl="1">
              <a:buClr>
                <a:srgbClr val="386A85"/>
              </a:buClr>
              <a:buFont typeface="Arial" pitchFamily="34" charset="0"/>
              <a:buChar char="•"/>
            </a:pPr>
            <a:r>
              <a:rPr lang="en-US" sz="2100" b="0" dirty="0" err="1"/>
              <a:t>Cyanobacterial</a:t>
            </a:r>
            <a:r>
              <a:rPr lang="en-US" sz="2100" b="0" dirty="0"/>
              <a:t> toxins linked to illness and disease worldwide</a:t>
            </a:r>
          </a:p>
          <a:p>
            <a:pPr lvl="1">
              <a:buClr>
                <a:srgbClr val="386A85"/>
              </a:buClr>
              <a:buFont typeface="Arial" pitchFamily="34" charset="0"/>
              <a:buChar char="•"/>
            </a:pPr>
            <a:r>
              <a:rPr lang="en-US" sz="2100" b="0" dirty="0"/>
              <a:t>Sewage treatment plant workers at much higher risk of respiratory illness, skin rashes, headaches &amp; body aches</a:t>
            </a:r>
          </a:p>
          <a:p>
            <a:endParaRPr lang="en-US" sz="2100" b="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629400" y="5943600"/>
            <a:ext cx="25146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45058" name="Rectangle 2"/>
          <p:cNvSpPr>
            <a:spLocks noGrp="1" noChangeArrowheads="1"/>
          </p:cNvSpPr>
          <p:nvPr>
            <p:ph type="title"/>
          </p:nvPr>
        </p:nvSpPr>
        <p:spPr>
          <a:xfrm>
            <a:off x="304800" y="0"/>
            <a:ext cx="8534400" cy="990600"/>
          </a:xfrm>
        </p:spPr>
        <p:txBody>
          <a:bodyPr/>
          <a:lstStyle/>
          <a:p>
            <a:r>
              <a:rPr lang="en-US" dirty="0"/>
              <a:t>We’re Surrounded</a:t>
            </a:r>
          </a:p>
        </p:txBody>
      </p:sp>
      <p:sp>
        <p:nvSpPr>
          <p:cNvPr id="45068" name="Rectangle 12"/>
          <p:cNvSpPr>
            <a:spLocks noChangeArrowheads="1"/>
          </p:cNvSpPr>
          <p:nvPr/>
        </p:nvSpPr>
        <p:spPr bwMode="auto">
          <a:xfrm>
            <a:off x="3276600" y="1447800"/>
            <a:ext cx="5791200" cy="5029200"/>
          </a:xfrm>
          <a:prstGeom prst="rect">
            <a:avLst/>
          </a:prstGeom>
          <a:noFill/>
          <a:ln w="9525">
            <a:noFill/>
            <a:miter lim="800000"/>
            <a:headEnd/>
            <a:tailEnd/>
          </a:ln>
          <a:effectLst/>
        </p:spPr>
        <p:txBody>
          <a:bodyPr/>
          <a:lstStyle/>
          <a:p>
            <a:pPr marL="515938" indent="-515938" eaLnBrk="1" hangingPunct="1">
              <a:spcBef>
                <a:spcPct val="20000"/>
              </a:spcBef>
              <a:tabLst>
                <a:tab pos="515938" algn="l"/>
              </a:tabLst>
            </a:pPr>
            <a:endParaRPr lang="en-US" sz="2000" b="1" dirty="0">
              <a:solidFill>
                <a:srgbClr val="1484C7"/>
              </a:solidFill>
            </a:endParaRP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Environmental toxins work their way into the food chain</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47 states have advisories to limit intake of freshwater fish due to mercury contamination</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Chlorinated pesticides</a:t>
            </a: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FDA finds DDE in 63% of foods surveyed</a:t>
            </a: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Strongly </a:t>
            </a:r>
            <a:r>
              <a:rPr lang="en-US" sz="2200" i="1" dirty="0" err="1">
                <a:solidFill>
                  <a:srgbClr val="386A85"/>
                </a:solidFill>
              </a:rPr>
              <a:t>immunotoxic</a:t>
            </a:r>
            <a:endParaRPr lang="en-US" sz="2200" i="1" dirty="0">
              <a:solidFill>
                <a:srgbClr val="386A85"/>
              </a:solidFill>
            </a:endParaRPr>
          </a:p>
          <a:p>
            <a:pPr marL="1658938" lvl="2" indent="-342900" eaLnBrk="1" hangingPunct="1">
              <a:spcBef>
                <a:spcPct val="20000"/>
              </a:spcBef>
              <a:buClr>
                <a:srgbClr val="386A85"/>
              </a:buClr>
              <a:buFont typeface="Times" pitchFamily="18" charset="0"/>
              <a:buChar char="‾"/>
              <a:tabLst>
                <a:tab pos="515938" algn="l"/>
              </a:tabLst>
            </a:pPr>
            <a:r>
              <a:rPr lang="en-US" sz="2200" i="1" dirty="0">
                <a:solidFill>
                  <a:srgbClr val="386A85"/>
                </a:solidFill>
              </a:rPr>
              <a:t>Present in 84% of fruit &amp; vegetables to schools</a:t>
            </a:r>
          </a:p>
          <a:p>
            <a:pPr marL="1201738" lvl="1" indent="-460375" eaLnBrk="1" hangingPunct="1">
              <a:spcBef>
                <a:spcPct val="20000"/>
              </a:spcBef>
              <a:buClr>
                <a:srgbClr val="386A85"/>
              </a:buClr>
              <a:buFont typeface="Arial" pitchFamily="34" charset="0"/>
              <a:buChar char="•"/>
              <a:tabLst>
                <a:tab pos="515938" algn="l"/>
              </a:tabLst>
            </a:pPr>
            <a:r>
              <a:rPr lang="en-US" sz="2200" dirty="0">
                <a:solidFill>
                  <a:srgbClr val="386A85"/>
                </a:solidFill>
              </a:rPr>
              <a:t>Herbicides in food linked to many cancers</a:t>
            </a:r>
          </a:p>
          <a:p>
            <a:pPr marL="1201738" lvl="1" indent="-460375" eaLnBrk="1" hangingPunct="1">
              <a:spcBef>
                <a:spcPct val="20000"/>
              </a:spcBef>
              <a:tabLst>
                <a:tab pos="515938" algn="l"/>
              </a:tabLst>
            </a:pPr>
            <a:endParaRPr lang="en-US" sz="2400" b="1" dirty="0">
              <a:solidFill>
                <a:srgbClr val="1484C7"/>
              </a:solidFill>
            </a:endParaRPr>
          </a:p>
          <a:p>
            <a:pPr marL="515938" indent="-515938" eaLnBrk="1" hangingPunct="1">
              <a:spcBef>
                <a:spcPct val="20000"/>
              </a:spcBef>
              <a:buFontTx/>
              <a:buBlip>
                <a:blip r:embed="rId3"/>
              </a:buBlip>
              <a:tabLst>
                <a:tab pos="515938" algn="l"/>
              </a:tabLst>
            </a:pPr>
            <a:endParaRPr lang="en-US" sz="2400" b="1" dirty="0">
              <a:solidFill>
                <a:srgbClr val="1484C7"/>
              </a:solidFill>
            </a:endParaRPr>
          </a:p>
        </p:txBody>
      </p:sp>
      <p:pic>
        <p:nvPicPr>
          <p:cNvPr id="7" name="Picture 6" descr="iStock_000013834338Small.jpg"/>
          <p:cNvPicPr>
            <a:picLocks noChangeAspect="1"/>
          </p:cNvPicPr>
          <p:nvPr/>
        </p:nvPicPr>
        <p:blipFill>
          <a:blip r:embed="rId4" cstate="print"/>
          <a:stretch>
            <a:fillRect/>
          </a:stretch>
        </p:blipFill>
        <p:spPr>
          <a:xfrm flipH="1">
            <a:off x="0" y="1126140"/>
            <a:ext cx="3810002" cy="5731860"/>
          </a:xfrm>
          <a:prstGeom prst="rect">
            <a:avLst/>
          </a:prstGeom>
        </p:spPr>
      </p:pic>
      <p:sp>
        <p:nvSpPr>
          <p:cNvPr id="45059" name="Rectangle 3"/>
          <p:cNvSpPr>
            <a:spLocks noGrp="1" noChangeArrowheads="1"/>
          </p:cNvSpPr>
          <p:nvPr>
            <p:ph type="body" sz="half" idx="1"/>
          </p:nvPr>
        </p:nvSpPr>
        <p:spPr>
          <a:xfrm>
            <a:off x="3657600" y="1295400"/>
            <a:ext cx="4419600" cy="609600"/>
          </a:xfrm>
        </p:spPr>
        <p:txBody>
          <a:bodyPr/>
          <a:lstStyle/>
          <a:p>
            <a:pPr>
              <a:buFontTx/>
              <a:buNone/>
            </a:pPr>
            <a:r>
              <a:rPr lang="en-US" b="1" i="1" dirty="0">
                <a:solidFill>
                  <a:srgbClr val="F37032"/>
                </a:solidFill>
              </a:rPr>
              <a:t>Don’t Eat That!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8" name="Rectangle 8"/>
          <p:cNvSpPr>
            <a:spLocks noChangeArrowheads="1"/>
          </p:cNvSpPr>
          <p:nvPr/>
        </p:nvSpPr>
        <p:spPr bwMode="auto">
          <a:xfrm>
            <a:off x="0" y="1524000"/>
            <a:ext cx="9144000" cy="5334000"/>
          </a:xfrm>
          <a:prstGeom prst="rect">
            <a:avLst/>
          </a:prstGeom>
          <a:noFill/>
          <a:ln w="9525">
            <a:noFill/>
            <a:miter lim="800000"/>
            <a:headEnd/>
            <a:tailEnd/>
          </a:ln>
          <a:effectLst/>
        </p:spPr>
        <p:txBody>
          <a:bodyPr wrap="none" anchor="ctr"/>
          <a:lstStyle/>
          <a:p>
            <a:endParaRPr lang="en-US"/>
          </a:p>
        </p:txBody>
      </p:sp>
      <p:sp>
        <p:nvSpPr>
          <p:cNvPr id="46082" name="Rectangle 2"/>
          <p:cNvSpPr>
            <a:spLocks noGrp="1" noChangeArrowheads="1"/>
          </p:cNvSpPr>
          <p:nvPr>
            <p:ph type="title"/>
          </p:nvPr>
        </p:nvSpPr>
        <p:spPr>
          <a:xfrm>
            <a:off x="304800" y="0"/>
            <a:ext cx="8534400" cy="990600"/>
          </a:xfrm>
        </p:spPr>
        <p:txBody>
          <a:bodyPr/>
          <a:lstStyle/>
          <a:p>
            <a:r>
              <a:rPr lang="en-US" dirty="0"/>
              <a:t>Home Sweet Womb</a:t>
            </a:r>
          </a:p>
        </p:txBody>
      </p:sp>
      <p:pic>
        <p:nvPicPr>
          <p:cNvPr id="6" name="Picture 5" descr="iStock_000014416754Small.jpg"/>
          <p:cNvPicPr>
            <a:picLocks noChangeAspect="1"/>
          </p:cNvPicPr>
          <p:nvPr/>
        </p:nvPicPr>
        <p:blipFill>
          <a:blip r:embed="rId3" cstate="print"/>
          <a:srcRect t="7298" r="3395"/>
          <a:stretch>
            <a:fillRect/>
          </a:stretch>
        </p:blipFill>
        <p:spPr>
          <a:xfrm>
            <a:off x="5340604" y="1371600"/>
            <a:ext cx="3816096" cy="5486400"/>
          </a:xfrm>
          <a:prstGeom prst="rect">
            <a:avLst/>
          </a:prstGeom>
        </p:spPr>
      </p:pic>
      <p:sp>
        <p:nvSpPr>
          <p:cNvPr id="46083" name="Rectangle 3"/>
          <p:cNvSpPr>
            <a:spLocks noGrp="1" noChangeArrowheads="1"/>
          </p:cNvSpPr>
          <p:nvPr>
            <p:ph type="body" sz="half" idx="1"/>
          </p:nvPr>
        </p:nvSpPr>
        <p:spPr>
          <a:xfrm>
            <a:off x="381000" y="1524000"/>
            <a:ext cx="4876800" cy="5105400"/>
          </a:xfrm>
        </p:spPr>
        <p:txBody>
          <a:bodyPr/>
          <a:lstStyle/>
          <a:p>
            <a:pPr>
              <a:buNone/>
            </a:pPr>
            <a:r>
              <a:rPr lang="en-US" i="1" dirty="0">
                <a:solidFill>
                  <a:srgbClr val="F37032"/>
                </a:solidFill>
              </a:rPr>
              <a:t>Even Before We’re </a:t>
            </a:r>
            <a:r>
              <a:rPr lang="en-US" i="1" dirty="0" smtClean="0">
                <a:solidFill>
                  <a:srgbClr val="F37032"/>
                </a:solidFill>
              </a:rPr>
              <a:t>Born</a:t>
            </a:r>
            <a:endParaRPr lang="en-US" dirty="0" smtClean="0"/>
          </a:p>
          <a:p>
            <a:r>
              <a:rPr lang="en-US" sz="2400" b="0" dirty="0" smtClean="0"/>
              <a:t>Average </a:t>
            </a:r>
            <a:r>
              <a:rPr lang="en-US" sz="2400" b="0" dirty="0"/>
              <a:t>newborn has 200 different industrial chemicals, pollutants &amp; pesticides in blood</a:t>
            </a:r>
          </a:p>
          <a:p>
            <a:pPr lvl="2">
              <a:buClr>
                <a:srgbClr val="386A85"/>
              </a:buClr>
              <a:buFont typeface="Times" pitchFamily="18" charset="0"/>
              <a:buChar char="‾"/>
            </a:pPr>
            <a:r>
              <a:rPr lang="en-US" sz="2200" i="1" dirty="0"/>
              <a:t>Carcinogens </a:t>
            </a:r>
          </a:p>
          <a:p>
            <a:pPr lvl="2">
              <a:buClr>
                <a:srgbClr val="386A85"/>
              </a:buClr>
              <a:buFont typeface="Times" pitchFamily="18" charset="0"/>
              <a:buChar char="‾"/>
            </a:pPr>
            <a:r>
              <a:rPr lang="en-US" sz="2200" i="1" dirty="0"/>
              <a:t>Toxic to brain &amp; nervous system</a:t>
            </a:r>
          </a:p>
          <a:p>
            <a:pPr lvl="2">
              <a:buClr>
                <a:srgbClr val="386A85"/>
              </a:buClr>
              <a:buFont typeface="Times" pitchFamily="18" charset="0"/>
              <a:buChar char="‾"/>
            </a:pPr>
            <a:r>
              <a:rPr lang="en-US" sz="2200" i="1" dirty="0"/>
              <a:t>Abnormal development</a:t>
            </a:r>
          </a:p>
          <a:p>
            <a:pPr>
              <a:buClr>
                <a:srgbClr val="386A85"/>
              </a:buClr>
              <a:buFont typeface="Arial" pitchFamily="34" charset="0"/>
              <a:buChar char="•"/>
            </a:pPr>
            <a:r>
              <a:rPr lang="en-US" sz="2400" b="0" dirty="0"/>
              <a:t>Urban air pollution linked to chromosomal abnormalities in infants in NYC</a:t>
            </a:r>
          </a:p>
          <a:p>
            <a:pPr lvl="1"/>
            <a:endParaRPr lang="en-US" b="0" dirty="0"/>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8034</TotalTime>
  <Words>6774</Words>
  <Application>Microsoft Macintosh PowerPoint</Application>
  <PresentationFormat>On-screen Show (4:3)</PresentationFormat>
  <Paragraphs>282</Paragraphs>
  <Slides>25</Slides>
  <Notes>13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Blank Presentation</vt:lpstr>
      <vt:lpstr>PowerPoint Presentation</vt:lpstr>
      <vt:lpstr>Our Toxic World, Our Body Burden</vt:lpstr>
      <vt:lpstr>How Are We Exposed?</vt:lpstr>
      <vt:lpstr>Global Concern</vt:lpstr>
      <vt:lpstr>We’re Surrounded</vt:lpstr>
      <vt:lpstr>We’re Surrounded</vt:lpstr>
      <vt:lpstr>We’re Surrounded</vt:lpstr>
      <vt:lpstr>We’re Surrounded</vt:lpstr>
      <vt:lpstr>Home Sweet Womb</vt:lpstr>
      <vt:lpstr>Mothers Give More than Love…</vt:lpstr>
      <vt:lpstr>...And More than Nourishment</vt:lpstr>
      <vt:lpstr>Exposed To The Elements</vt:lpstr>
      <vt:lpstr>The Price of Progress</vt:lpstr>
      <vt:lpstr>No Place Like Home</vt:lpstr>
      <vt:lpstr>No Place Like Home</vt:lpstr>
      <vt:lpstr>Natural Disasters</vt:lpstr>
      <vt:lpstr>The Harsh Reality</vt:lpstr>
      <vt:lpstr>Health Effects of Toxic Exposures</vt:lpstr>
      <vt:lpstr>Health Effects of Toxic Exposures</vt:lpstr>
      <vt:lpstr>Health Effects of Toxic Exposures</vt:lpstr>
      <vt:lpstr>The Problem Starts in Children</vt:lpstr>
      <vt:lpstr>Childhood Leukemia</vt:lpstr>
      <vt:lpstr>Childhood Obesity:   It’s not just lack of exercise</vt:lpstr>
      <vt:lpstr>The Concept of Toxic Burden “The Living Test Tube”</vt:lpstr>
      <vt:lpstr>PowerPoint Presentation</vt:lpstr>
    </vt:vector>
  </TitlesOfParts>
  <Company>Waiora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Hulett</dc:creator>
  <cp:lastModifiedBy>Robin Freytag</cp:lastModifiedBy>
  <cp:revision>88</cp:revision>
  <dcterms:created xsi:type="dcterms:W3CDTF">2007-02-02T21:41:56Z</dcterms:created>
  <dcterms:modified xsi:type="dcterms:W3CDTF">2013-03-04T20:25:28Z</dcterms:modified>
</cp:coreProperties>
</file>