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74" r:id="rId2"/>
    <p:sldId id="275" r:id="rId3"/>
    <p:sldId id="318" r:id="rId4"/>
    <p:sldId id="320" r:id="rId5"/>
    <p:sldId id="323" r:id="rId6"/>
    <p:sldId id="324" r:id="rId7"/>
    <p:sldId id="298" r:id="rId8"/>
    <p:sldId id="299" r:id="rId9"/>
    <p:sldId id="300" r:id="rId10"/>
    <p:sldId id="301" r:id="rId11"/>
    <p:sldId id="321" r:id="rId12"/>
    <p:sldId id="322" r:id="rId13"/>
    <p:sldId id="351" r:id="rId14"/>
    <p:sldId id="352" r:id="rId15"/>
    <p:sldId id="353" r:id="rId16"/>
    <p:sldId id="303" r:id="rId17"/>
    <p:sldId id="304" r:id="rId18"/>
    <p:sldId id="305" r:id="rId19"/>
    <p:sldId id="306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6C6C6C"/>
    <a:srgbClr val="AB1F1F"/>
    <a:srgbClr val="9317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159" d="100"/>
          <a:sy n="159" d="100"/>
        </p:scale>
        <p:origin x="-16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A23D9-BB0B-1E4C-A784-B7DE536A04DD}" type="datetimeFigureOut">
              <a:rPr lang="en-US" smtClean="0"/>
              <a:t>3/4/13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0842DD-61F6-404B-80CF-78F368810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2604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35C845-77B2-9B44-B475-44518EDA9FEF}" type="datetimeFigureOut">
              <a:rPr lang="en-US" smtClean="0"/>
              <a:pPr/>
              <a:t>3/4/13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8582CF-58C1-A74F-8FDC-B7B0AB0161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99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45F8B8-BC24-4F19-B74A-B863994B834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Stan spoke about this toxic world we live in and how this is a world that we created. And now as we live among all of these toxins – and come in contact with them in our food, water, and air around us – we are continuously playing catch up. Trying to stay one step ahead.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45F8B8-BC24-4F19-B74A-B863994B834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Stan spoke about this toxic world we live in and how this is a world that we created. And now as we live among all of these toxins – and come in contact with them in our food, water, and air around us – we are continuously playing catch up. Trying to stay one step ahead.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45F8B8-BC24-4F19-B74A-B863994B834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Stan spoke about this toxic world we live in and how this is a world that we created. And now as we live among all of these toxins – and come in contact with them in our food, water, and air around us – we are continuously playing catch up. Trying to stay one step ahead.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45F8B8-BC24-4F19-B74A-B863994B834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Stan spoke about this toxic world we live in and how this is a world that we created. And now as we live among all of these toxins – and come in contact with them in our food, water, and air around us – we are continuously playing catch up. Trying to stay one step ahead.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45F8B8-BC24-4F19-B74A-B863994B834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Stan spoke about this toxic world we live in and how this is a world that we created. And now as we live among all of these toxins – and come in contact with them in our food, water, and air around us – we are continuously playing catch up. Trying to stay one step ahead.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45F8B8-BC24-4F19-B74A-B863994B834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45F8B8-BC24-4F19-B74A-B863994B834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DFF8D-93E7-1B47-BC83-ACCAA996E01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Stan spoke about this toxic world we live in and how this is a world that we created. And now as we live among all of these toxins – and come in contact with them in our food, water, and air around us – we are continuously playing catch up. Trying to stay one step ahead.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45F8B8-BC24-4F19-B74A-B863994B834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Stan spoke about this toxic world we live in and how this is a world that we created. And now as we live among all of these toxins – and come in contact with them in our food, water, and air around us – we are continuously playing catch up. Trying to stay one step ahead.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45F8B8-BC24-4F19-B74A-B863994B834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Stan spoke about this toxic world we live in and how this is a world that we created. And now as we live among all of these toxins – and come in contact with them in our food, water, and air around us – we are continuously playing catch up. Trying to stay one step ahead.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45F8B8-BC24-4F19-B74A-B863994B834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Stan spoke about this toxic world we live in and how this is a world that we created. And now as we live among all of these toxins – and come in contact with them in our food, water, and air around us – we are continuously playing catch up. Trying to stay one step ahead.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45F8B8-BC24-4F19-B74A-B863994B834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Stan spoke about this toxic world we live in and how this is a world that we created. And now as we live among all of these toxins – and come in contact with them in our food, water, and air around us – we are continuously playing catch up. Trying to stay one step ahead.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45F8B8-BC24-4F19-B74A-B863994B834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Stan spoke about this toxic world we live in and how this is a world that we created. And now as we live among all of these toxins – and come in contact with them in our food, water, and air around us – we are continuously playing catch up. Trying to stay one step ahead.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45F8B8-BC24-4F19-B74A-B863994B834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2CF91-B2E8-724A-BD23-9B9F52F63EAB}" type="datetimeFigureOut">
              <a:rPr lang="en-US" smtClean="0"/>
              <a:pPr/>
              <a:t>3/4/13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3B33-7641-C941-B1B6-4B63B12249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2CF91-B2E8-724A-BD23-9B9F52F63EAB}" type="datetimeFigureOut">
              <a:rPr lang="en-US" smtClean="0"/>
              <a:pPr/>
              <a:t>3/4/13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3B33-7641-C941-B1B6-4B63B12249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2CF91-B2E8-724A-BD23-9B9F52F63EAB}" type="datetimeFigureOut">
              <a:rPr lang="en-US" smtClean="0"/>
              <a:pPr/>
              <a:t>3/4/13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3B33-7641-C941-B1B6-4B63B12249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2CF91-B2E8-724A-BD23-9B9F52F63EAB}" type="datetimeFigureOut">
              <a:rPr lang="en-US" smtClean="0"/>
              <a:pPr/>
              <a:t>3/4/13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3B33-7641-C941-B1B6-4B63B12249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2CF91-B2E8-724A-BD23-9B9F52F63EAB}" type="datetimeFigureOut">
              <a:rPr lang="en-US" smtClean="0"/>
              <a:pPr/>
              <a:t>3/4/13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3B33-7641-C941-B1B6-4B63B12249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2CF91-B2E8-724A-BD23-9B9F52F63EAB}" type="datetimeFigureOut">
              <a:rPr lang="en-US" smtClean="0"/>
              <a:pPr/>
              <a:t>3/4/13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3B33-7641-C941-B1B6-4B63B12249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2CF91-B2E8-724A-BD23-9B9F52F63EAB}" type="datetimeFigureOut">
              <a:rPr lang="en-US" smtClean="0"/>
              <a:pPr/>
              <a:t>3/4/13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3B33-7641-C941-B1B6-4B63B12249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2CF91-B2E8-724A-BD23-9B9F52F63EAB}" type="datetimeFigureOut">
              <a:rPr lang="en-US" smtClean="0"/>
              <a:pPr/>
              <a:t>3/4/13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3B33-7641-C941-B1B6-4B63B12249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2CF91-B2E8-724A-BD23-9B9F52F63EAB}" type="datetimeFigureOut">
              <a:rPr lang="en-US" smtClean="0"/>
              <a:pPr/>
              <a:t>3/4/13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3B33-7641-C941-B1B6-4B63B12249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2CF91-B2E8-724A-BD23-9B9F52F63EAB}" type="datetimeFigureOut">
              <a:rPr lang="en-US" smtClean="0"/>
              <a:pPr/>
              <a:t>3/4/13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3B33-7641-C941-B1B6-4B63B12249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2CF91-B2E8-724A-BD23-9B9F52F63EAB}" type="datetimeFigureOut">
              <a:rPr lang="en-US" smtClean="0"/>
              <a:pPr/>
              <a:t>3/4/13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3B33-7641-C941-B1B6-4B63B12249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228600"/>
            <a:ext cx="9144000" cy="1263732"/>
            <a:chOff x="0" y="228600"/>
            <a:chExt cx="9144000" cy="1263732"/>
          </a:xfrm>
        </p:grpSpPr>
        <p:pic>
          <p:nvPicPr>
            <p:cNvPr id="8" name="Picture 7" descr="Waiora event slides 05 2012 bumper.jpg"/>
            <p:cNvPicPr>
              <a:picLocks noChangeAspect="1"/>
            </p:cNvPicPr>
            <p:nvPr userDrawn="1"/>
          </p:nvPicPr>
          <p:blipFill>
            <a:blip r:embed="rId13" cstate="print"/>
            <a:srcRect t="26479" b="54537"/>
            <a:stretch>
              <a:fillRect/>
            </a:stretch>
          </p:blipFill>
          <p:spPr>
            <a:xfrm>
              <a:off x="0" y="228600"/>
              <a:ext cx="9144000" cy="958932"/>
            </a:xfrm>
            <a:prstGeom prst="rect">
              <a:avLst/>
            </a:prstGeom>
          </p:spPr>
        </p:pic>
        <p:pic>
          <p:nvPicPr>
            <p:cNvPr id="9" name="Picture 8" descr="Waiora event slides 05 2012 bumper.jpg"/>
            <p:cNvPicPr>
              <a:picLocks noChangeAspect="1"/>
            </p:cNvPicPr>
            <p:nvPr userDrawn="1"/>
          </p:nvPicPr>
          <p:blipFill>
            <a:blip r:embed="rId13" cstate="print"/>
            <a:srcRect t="26479" b="54537"/>
            <a:stretch>
              <a:fillRect/>
            </a:stretch>
          </p:blipFill>
          <p:spPr>
            <a:xfrm flipV="1">
              <a:off x="0" y="533400"/>
              <a:ext cx="9144000" cy="958932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805257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2CF91-B2E8-724A-BD23-9B9F52F63EAB}" type="datetimeFigureOut">
              <a:rPr lang="en-US" smtClean="0"/>
              <a:pPr/>
              <a:t>3/4/13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43B33-7641-C941-B1B6-4B63B12249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4572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Stock_000013506374Small.jpg"/>
          <p:cNvPicPr>
            <a:picLocks noChangeAspect="1"/>
          </p:cNvPicPr>
          <p:nvPr/>
        </p:nvPicPr>
        <p:blipFill>
          <a:blip r:embed="rId3" cstate="print"/>
          <a:srcRect l="9474" r="14737"/>
          <a:stretch>
            <a:fillRect/>
          </a:stretch>
        </p:blipFill>
        <p:spPr>
          <a:xfrm>
            <a:off x="4724400" y="1712892"/>
            <a:ext cx="4389120" cy="51451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1524000"/>
            <a:ext cx="49530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Georgia" pitchFamily="18" charset="0"/>
              </a:rPr>
              <a:t>Living in a world </a:t>
            </a:r>
            <a:r>
              <a:rPr lang="en-US" sz="5400" b="1" dirty="0" smtClean="0">
                <a:solidFill>
                  <a:srgbClr val="AB1F1F"/>
                </a:solidFill>
                <a:latin typeface="Chiller" pitchFamily="82" charset="0"/>
              </a:rPr>
              <a:t>surrounded</a:t>
            </a:r>
            <a:r>
              <a:rPr lang="en-US" sz="5400" dirty="0" smtClean="0">
                <a:solidFill>
                  <a:schemeClr val="bg1">
                    <a:lumMod val="50000"/>
                  </a:schemeClr>
                </a:solidFill>
                <a:latin typeface="Chiller" pitchFamily="82" charset="0"/>
              </a:rPr>
              <a:t> by toxins </a:t>
            </a:r>
            <a:r>
              <a:rPr lang="en-US" sz="5400" i="1" dirty="0" smtClean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and </a:t>
            </a:r>
            <a:r>
              <a:rPr lang="en-US" sz="5400" b="1" i="1" dirty="0" smtClean="0">
                <a:solidFill>
                  <a:srgbClr val="AB1F1F"/>
                </a:solidFill>
                <a:latin typeface="Georgia"/>
                <a:cs typeface="Georgia"/>
              </a:rPr>
              <a:t>germs</a:t>
            </a:r>
            <a:r>
              <a:rPr lang="en-US" sz="5400" dirty="0" smtClean="0">
                <a:solidFill>
                  <a:schemeClr val="bg1">
                    <a:lumMod val="50000"/>
                  </a:schemeClr>
                </a:solidFill>
                <a:latin typeface="Georgia" pitchFamily="18" charset="0"/>
              </a:rPr>
              <a:t>, 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Georgia" pitchFamily="18" charset="0"/>
              </a:rPr>
              <a:t>we are constantly trying </a:t>
            </a:r>
            <a:b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Georgia" pitchFamily="18" charset="0"/>
              </a:rPr>
            </a:b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Georgia" pitchFamily="18" charset="0"/>
              </a:rPr>
              <a:t>to stay </a:t>
            </a:r>
            <a:r>
              <a:rPr lang="en-US" sz="4800" b="1" dirty="0" smtClean="0">
                <a:solidFill>
                  <a:schemeClr val="bg1">
                    <a:lumMod val="50000"/>
                  </a:schemeClr>
                </a:solidFill>
                <a:latin typeface="Georgia" pitchFamily="18" charset="0"/>
              </a:rPr>
              <a:t>one step </a:t>
            </a:r>
            <a:r>
              <a:rPr lang="en-US" sz="4800" dirty="0" smtClean="0">
                <a:solidFill>
                  <a:srgbClr val="AB1F1F"/>
                </a:solidFill>
                <a:latin typeface="Georgia" pitchFamily="18" charset="0"/>
              </a:rPr>
              <a:t>ahead.</a:t>
            </a:r>
            <a:endParaRPr lang="en-US" sz="4800" dirty="0">
              <a:solidFill>
                <a:srgbClr val="AB1F1F"/>
              </a:solidFill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4799" y="609600"/>
            <a:ext cx="8569711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You are Surrounded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4799" y="609600"/>
            <a:ext cx="8618825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Did You Know…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1813494"/>
            <a:ext cx="7924800" cy="5647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ts val="48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800" kern="0" dirty="0" smtClean="0">
                <a:solidFill>
                  <a:srgbClr val="7F7F7F"/>
                </a:solidFill>
                <a:latin typeface="Georgia"/>
                <a:cs typeface="Georgia"/>
              </a:rPr>
              <a:t>Women’s office has </a:t>
            </a:r>
            <a:r>
              <a:rPr lang="en-US" sz="2800" b="1" kern="0" dirty="0" smtClean="0">
                <a:solidFill>
                  <a:srgbClr val="7F7F7F"/>
                </a:solidFill>
                <a:latin typeface="Georgia"/>
                <a:cs typeface="Georgia"/>
              </a:rPr>
              <a:t>3 times as many bacteria </a:t>
            </a:r>
            <a:r>
              <a:rPr lang="en-US" sz="2800" kern="0" dirty="0" smtClean="0">
                <a:solidFill>
                  <a:srgbClr val="7F7F7F"/>
                </a:solidFill>
                <a:latin typeface="Georgia"/>
                <a:cs typeface="Georgia"/>
              </a:rPr>
              <a:t>as men. </a:t>
            </a:r>
          </a:p>
          <a:p>
            <a:pPr marL="342900" lvl="0" indent="-342900" fontAlgn="base">
              <a:spcBef>
                <a:spcPts val="48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800" kern="0" dirty="0" smtClean="0">
                <a:solidFill>
                  <a:srgbClr val="7F7F7F"/>
                </a:solidFill>
                <a:latin typeface="Georgia"/>
                <a:cs typeface="Georgia"/>
              </a:rPr>
              <a:t>Men’s wallets are </a:t>
            </a:r>
            <a:r>
              <a:rPr lang="en-US" sz="2800" b="1" kern="0" dirty="0" smtClean="0">
                <a:solidFill>
                  <a:srgbClr val="7F7F7F"/>
                </a:solidFill>
                <a:latin typeface="Georgia"/>
                <a:cs typeface="Georgia"/>
              </a:rPr>
              <a:t>4 times as “germy” </a:t>
            </a:r>
            <a:r>
              <a:rPr lang="en-US" sz="2800" kern="0" dirty="0" smtClean="0">
                <a:solidFill>
                  <a:srgbClr val="7F7F7F"/>
                </a:solidFill>
                <a:latin typeface="Georgia"/>
                <a:cs typeface="Georgia"/>
              </a:rPr>
              <a:t>as purses.</a:t>
            </a:r>
          </a:p>
          <a:p>
            <a:pPr marL="342900" lvl="0" indent="-342900" fontAlgn="base">
              <a:spcBef>
                <a:spcPts val="48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800" kern="0" dirty="0" smtClean="0">
                <a:solidFill>
                  <a:srgbClr val="7F7F7F"/>
                </a:solidFill>
                <a:latin typeface="Georgia"/>
                <a:cs typeface="Georgia"/>
              </a:rPr>
              <a:t>There’s as much </a:t>
            </a:r>
            <a:r>
              <a:rPr lang="en-US" sz="2800" b="1" kern="0" dirty="0" smtClean="0">
                <a:solidFill>
                  <a:srgbClr val="7F7F7F"/>
                </a:solidFill>
                <a:latin typeface="Georgia"/>
                <a:cs typeface="Georgia"/>
              </a:rPr>
              <a:t>bacteria on a cell phone </a:t>
            </a:r>
            <a:r>
              <a:rPr lang="en-US" sz="2800" kern="0" dirty="0" smtClean="0">
                <a:solidFill>
                  <a:srgbClr val="7F7F7F"/>
                </a:solidFill>
                <a:latin typeface="Georgia"/>
                <a:cs typeface="Georgia"/>
              </a:rPr>
              <a:t>as there is on the handle of the men’s room.</a:t>
            </a:r>
          </a:p>
          <a:p>
            <a:pPr marL="342900" lvl="0" indent="-342900" fontAlgn="base">
              <a:spcBef>
                <a:spcPts val="48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800" kern="0" dirty="0" smtClean="0">
                <a:solidFill>
                  <a:srgbClr val="7F7F7F"/>
                </a:solidFill>
                <a:latin typeface="Georgia"/>
                <a:cs typeface="Georgia"/>
              </a:rPr>
              <a:t>There’s more</a:t>
            </a:r>
            <a:r>
              <a:rPr lang="en-US" sz="2800" b="1" kern="0" dirty="0" smtClean="0">
                <a:solidFill>
                  <a:srgbClr val="7F7F7F"/>
                </a:solidFill>
                <a:latin typeface="Georgia"/>
                <a:cs typeface="Georgia"/>
              </a:rPr>
              <a:t> bacteria on a remote control </a:t>
            </a:r>
            <a:r>
              <a:rPr lang="en-US" sz="2800" kern="0" dirty="0" smtClean="0">
                <a:solidFill>
                  <a:srgbClr val="7F7F7F"/>
                </a:solidFill>
                <a:latin typeface="Georgia"/>
                <a:cs typeface="Georgia"/>
              </a:rPr>
              <a:t>than a toilet bowl handle.</a:t>
            </a:r>
          </a:p>
          <a:p>
            <a:pPr marL="342900" indent="-342900" fontAlgn="base">
              <a:spcBef>
                <a:spcPts val="48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800" kern="0" dirty="0">
                <a:solidFill>
                  <a:srgbClr val="7F7F7F"/>
                </a:solidFill>
                <a:latin typeface="Georgia"/>
                <a:cs typeface="Georgia"/>
              </a:rPr>
              <a:t>Double-dipping a chip </a:t>
            </a:r>
            <a:r>
              <a:rPr lang="en-US" sz="2800" b="1" kern="0" dirty="0">
                <a:solidFill>
                  <a:srgbClr val="7F7F7F"/>
                </a:solidFill>
                <a:latin typeface="Georgia"/>
                <a:cs typeface="Georgia"/>
              </a:rPr>
              <a:t>transfers 10,000 microbes</a:t>
            </a:r>
            <a:r>
              <a:rPr lang="en-US" sz="2800" kern="0" dirty="0">
                <a:solidFill>
                  <a:srgbClr val="7F7F7F"/>
                </a:solidFill>
                <a:latin typeface="Georgia"/>
                <a:cs typeface="Georgia"/>
              </a:rPr>
              <a:t> to the dip</a:t>
            </a:r>
          </a:p>
          <a:p>
            <a:pPr marL="342900" lvl="0" indent="-342900" fontAlgn="base">
              <a:spcBef>
                <a:spcPts val="48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US" sz="2800" kern="0" dirty="0" smtClean="0">
              <a:solidFill>
                <a:srgbClr val="000000"/>
              </a:solidFill>
              <a:cs typeface="Georgia"/>
            </a:endParaRPr>
          </a:p>
          <a:p>
            <a:pPr marL="342900" lvl="0" indent="-342900" fontAlgn="base">
              <a:spcBef>
                <a:spcPts val="48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US" sz="2800" kern="0" dirty="0" smtClean="0">
              <a:solidFill>
                <a:srgbClr val="000000"/>
              </a:solidFill>
              <a:cs typeface="Georgi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686800" cy="5334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Toxins and Your Immune System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95800" y="1752600"/>
            <a:ext cx="4343400" cy="4708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F7F7F"/>
                </a:solidFill>
                <a:latin typeface="Georgia"/>
                <a:cs typeface="Georgia"/>
              </a:rPr>
              <a:t>Studies have shown that when toxic exposure reduces NK cells activity, we are vulnerable to a host of infections and cancer.</a:t>
            </a:r>
            <a:r>
              <a:rPr lang="en-US" sz="2800" dirty="0" smtClean="0">
                <a:latin typeface="Georgia"/>
                <a:cs typeface="Georgia"/>
              </a:rPr>
              <a:t> </a:t>
            </a:r>
          </a:p>
          <a:p>
            <a:endParaRPr lang="en-US" sz="2800" dirty="0" smtClean="0">
              <a:latin typeface="Georgia"/>
              <a:cs typeface="Georgia"/>
            </a:endParaRPr>
          </a:p>
          <a:p>
            <a:r>
              <a:rPr lang="en-US" sz="2600" dirty="0" smtClean="0">
                <a:solidFill>
                  <a:srgbClr val="7F7F7F"/>
                </a:solidFill>
                <a:latin typeface="Georgia"/>
                <a:cs typeface="Georgia"/>
              </a:rPr>
              <a:t>In fact, </a:t>
            </a:r>
            <a:r>
              <a:rPr lang="en-US" sz="2600" b="1" dirty="0" smtClean="0">
                <a:solidFill>
                  <a:srgbClr val="AB1F1F"/>
                </a:solidFill>
                <a:latin typeface="Georgia"/>
                <a:cs typeface="Georgia"/>
              </a:rPr>
              <a:t>in high enough doses, toxins can poison bone marrow, </a:t>
            </a:r>
            <a:r>
              <a:rPr lang="en-US" sz="2600" dirty="0" smtClean="0">
                <a:solidFill>
                  <a:srgbClr val="7F7F7F"/>
                </a:solidFill>
                <a:latin typeface="Georgia"/>
                <a:cs typeface="Georgia"/>
              </a:rPr>
              <a:t>the heart of the immune system.</a:t>
            </a:r>
            <a:endParaRPr lang="en-US" sz="2600" dirty="0">
              <a:solidFill>
                <a:srgbClr val="7F7F7F"/>
              </a:solidFill>
              <a:latin typeface="Georgia"/>
              <a:cs typeface="Georgia"/>
            </a:endParaRPr>
          </a:p>
        </p:txBody>
      </p:sp>
      <p:pic>
        <p:nvPicPr>
          <p:cNvPr id="12" name="Picture 11" descr="trials-for-low-dose-steroid-treatment-prove-effective-for-bone-marrow-cancer-300x2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2590800"/>
            <a:ext cx="2857500" cy="256222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618825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Toxins and Your Immune System</a:t>
            </a:r>
            <a:endParaRPr lang="en-US" dirty="0"/>
          </a:p>
        </p:txBody>
      </p:sp>
      <p:pic>
        <p:nvPicPr>
          <p:cNvPr id="4" name="Picture 3" descr="original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26"/>
          <a:stretch/>
        </p:blipFill>
        <p:spPr>
          <a:xfrm>
            <a:off x="3862645" y="2895600"/>
            <a:ext cx="5281355" cy="3962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1986840"/>
            <a:ext cx="4229209" cy="4582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60"/>
              </a:lnSpc>
            </a:pPr>
            <a:r>
              <a:rPr lang="en-US" sz="2800" dirty="0" smtClean="0">
                <a:solidFill>
                  <a:srgbClr val="7F7F7F"/>
                </a:solidFill>
                <a:latin typeface="Georgia"/>
                <a:cs typeface="Georgia"/>
              </a:rPr>
              <a:t>Even toxins like </a:t>
            </a:r>
            <a:r>
              <a:rPr lang="en-US" sz="2800" b="1" dirty="0" smtClean="0">
                <a:solidFill>
                  <a:srgbClr val="AB1F1F"/>
                </a:solidFill>
                <a:latin typeface="Georgia"/>
                <a:cs typeface="Georgia"/>
              </a:rPr>
              <a:t>junk food, medications (drugs), sugars, excess alcohol, and allergens</a:t>
            </a:r>
            <a:r>
              <a:rPr lang="en-US" sz="2800" dirty="0" smtClean="0">
                <a:solidFill>
                  <a:srgbClr val="AB1F1F"/>
                </a:solidFill>
                <a:latin typeface="Georgia"/>
                <a:cs typeface="Georgia"/>
              </a:rPr>
              <a:t> </a:t>
            </a:r>
            <a:r>
              <a:rPr lang="en-US" sz="2800" dirty="0" smtClean="0">
                <a:solidFill>
                  <a:srgbClr val="7F7F7F"/>
                </a:solidFill>
                <a:latin typeface="Georgia"/>
                <a:cs typeface="Georgia"/>
              </a:rPr>
              <a:t>all stress your immune system, thus making it weak and unable to fight germs when exposed to them.</a:t>
            </a:r>
            <a:endParaRPr lang="en-US" sz="2800" dirty="0">
              <a:solidFill>
                <a:srgbClr val="7F7F7F"/>
              </a:solidFill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14800" y="2895600"/>
            <a:ext cx="4800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F7F7F"/>
                </a:solidFill>
                <a:latin typeface="Georgia"/>
                <a:cs typeface="Georgia"/>
              </a:rPr>
              <a:t>Germs are tiny organisms that creep into our bodies and attack our immune system. 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610600" cy="5334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What are Germs?</a:t>
            </a:r>
            <a:endParaRPr lang="en-US" dirty="0"/>
          </a:p>
        </p:txBody>
      </p:sp>
      <p:pic>
        <p:nvPicPr>
          <p:cNvPr id="9" name="Picture 8" descr="bacteria_microscope_03.jpg"/>
          <p:cNvPicPr>
            <a:picLocks noChangeAspect="1"/>
          </p:cNvPicPr>
          <p:nvPr/>
        </p:nvPicPr>
        <p:blipFill>
          <a:blip r:embed="rId3"/>
          <a:srcRect l="43272"/>
          <a:stretch>
            <a:fillRect/>
          </a:stretch>
        </p:blipFill>
        <p:spPr>
          <a:xfrm>
            <a:off x="381000" y="1828800"/>
            <a:ext cx="3487644" cy="448207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1905000"/>
            <a:ext cx="4953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F7F7F"/>
                </a:solidFill>
                <a:latin typeface="Georgia"/>
                <a:cs typeface="Georgia"/>
              </a:rPr>
              <a:t>There are many different kinds of germs, but the four most common are: </a:t>
            </a:r>
            <a:r>
              <a:rPr lang="en-US" sz="3200" b="1" dirty="0" smtClean="0">
                <a:solidFill>
                  <a:srgbClr val="7F7F7F"/>
                </a:solidFill>
                <a:latin typeface="Georgia"/>
                <a:cs typeface="Georgia"/>
              </a:rPr>
              <a:t>bacteria, viruses, fungi </a:t>
            </a:r>
            <a:r>
              <a:rPr lang="en-US" sz="3200" dirty="0" smtClean="0">
                <a:solidFill>
                  <a:srgbClr val="7F7F7F"/>
                </a:solidFill>
                <a:latin typeface="Georgia"/>
                <a:cs typeface="Georgia"/>
              </a:rPr>
              <a:t>and </a:t>
            </a:r>
            <a:r>
              <a:rPr lang="en-US" sz="3200" b="1" dirty="0" smtClean="0">
                <a:solidFill>
                  <a:srgbClr val="7F7F7F"/>
                </a:solidFill>
                <a:latin typeface="Georgia"/>
                <a:cs typeface="Georgia"/>
              </a:rPr>
              <a:t>protozoa</a:t>
            </a:r>
            <a:r>
              <a:rPr lang="en-US" sz="3200" dirty="0" smtClean="0">
                <a:solidFill>
                  <a:srgbClr val="7F7F7F"/>
                </a:solidFill>
                <a:latin typeface="Georgia"/>
                <a:cs typeface="Georgia"/>
              </a:rPr>
              <a:t>. Each of these types of germs cause different symptoms or illnesses. 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4799" y="609600"/>
            <a:ext cx="8653675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Types of Germs</a:t>
            </a:r>
            <a:endParaRPr lang="en-US" dirty="0"/>
          </a:p>
        </p:txBody>
      </p:sp>
      <p:pic>
        <p:nvPicPr>
          <p:cNvPr id="4" name="Picture 3" descr="spurious800.jpg"/>
          <p:cNvPicPr>
            <a:picLocks noChangeAspect="1"/>
          </p:cNvPicPr>
          <p:nvPr/>
        </p:nvPicPr>
        <p:blipFill>
          <a:blip r:embed="rId3"/>
          <a:srcRect r="44845" b="8781"/>
          <a:stretch>
            <a:fillRect/>
          </a:stretch>
        </p:blipFill>
        <p:spPr>
          <a:xfrm>
            <a:off x="5334000" y="1981200"/>
            <a:ext cx="3624475" cy="44958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48200" y="1600200"/>
            <a:ext cx="4343400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6075" indent="-346075">
              <a:buFont typeface="Arial"/>
              <a:buChar char="•"/>
              <a:tabLst>
                <a:tab pos="346075" algn="l"/>
              </a:tabLst>
            </a:pPr>
            <a:r>
              <a:rPr lang="en-US" sz="3200" dirty="0" smtClean="0">
                <a:solidFill>
                  <a:srgbClr val="7F7F7F"/>
                </a:solidFill>
                <a:latin typeface="Georgia"/>
                <a:cs typeface="Georgia"/>
              </a:rPr>
              <a:t>Influenza</a:t>
            </a:r>
          </a:p>
          <a:p>
            <a:pPr marL="346075" indent="-346075">
              <a:buFont typeface="Arial"/>
              <a:buChar char="•"/>
              <a:tabLst>
                <a:tab pos="346075" algn="l"/>
              </a:tabLst>
            </a:pPr>
            <a:r>
              <a:rPr lang="en-US" sz="3200" dirty="0" smtClean="0">
                <a:solidFill>
                  <a:srgbClr val="7F7F7F"/>
                </a:solidFill>
                <a:latin typeface="Georgia"/>
                <a:cs typeface="Georgia"/>
              </a:rPr>
              <a:t>Allergies </a:t>
            </a:r>
          </a:p>
          <a:p>
            <a:pPr marL="346075" indent="-346075">
              <a:buFont typeface="Arial"/>
              <a:buChar char="•"/>
              <a:tabLst>
                <a:tab pos="346075" algn="l"/>
              </a:tabLst>
            </a:pPr>
            <a:r>
              <a:rPr lang="en-US" sz="3200" dirty="0" smtClean="0">
                <a:solidFill>
                  <a:srgbClr val="7F7F7F"/>
                </a:solidFill>
                <a:latin typeface="Georgia"/>
                <a:cs typeface="Georgia"/>
              </a:rPr>
              <a:t>Hay fever</a:t>
            </a:r>
          </a:p>
          <a:p>
            <a:pPr marL="346075" indent="-346075">
              <a:buFont typeface="Arial"/>
              <a:buChar char="•"/>
              <a:tabLst>
                <a:tab pos="346075" algn="l"/>
              </a:tabLst>
            </a:pPr>
            <a:r>
              <a:rPr lang="en-US" sz="3200" dirty="0" smtClean="0">
                <a:solidFill>
                  <a:srgbClr val="7F7F7F"/>
                </a:solidFill>
                <a:latin typeface="Georgia"/>
                <a:cs typeface="Georgia"/>
              </a:rPr>
              <a:t>Eczema</a:t>
            </a:r>
          </a:p>
          <a:p>
            <a:pPr marL="346075" indent="-346075">
              <a:buFont typeface="Arial"/>
              <a:buChar char="•"/>
              <a:tabLst>
                <a:tab pos="346075" algn="l"/>
              </a:tabLst>
            </a:pPr>
            <a:r>
              <a:rPr lang="en-US" sz="3200" dirty="0" smtClean="0">
                <a:solidFill>
                  <a:srgbClr val="7F7F7F"/>
                </a:solidFill>
                <a:latin typeface="Georgia"/>
                <a:cs typeface="Georgia"/>
              </a:rPr>
              <a:t>Asthma </a:t>
            </a:r>
          </a:p>
          <a:p>
            <a:pPr marL="346075" indent="-346075">
              <a:buFont typeface="Arial"/>
              <a:buChar char="•"/>
              <a:tabLst>
                <a:tab pos="346075" algn="l"/>
              </a:tabLst>
            </a:pPr>
            <a:r>
              <a:rPr lang="en-US" sz="3200" dirty="0" smtClean="0">
                <a:solidFill>
                  <a:srgbClr val="7F7F7F"/>
                </a:solidFill>
                <a:latin typeface="Georgia"/>
                <a:cs typeface="Georgia"/>
              </a:rPr>
              <a:t>Rheumatoid arthritis</a:t>
            </a:r>
          </a:p>
          <a:p>
            <a:pPr marL="346075" indent="-346075">
              <a:buFont typeface="Arial"/>
              <a:buChar char="•"/>
              <a:tabLst>
                <a:tab pos="346075" algn="l"/>
              </a:tabLst>
            </a:pPr>
            <a:r>
              <a:rPr lang="en-US" sz="3200" dirty="0" smtClean="0">
                <a:solidFill>
                  <a:srgbClr val="7F7F7F"/>
                </a:solidFill>
                <a:latin typeface="Georgia"/>
                <a:cs typeface="Georgia"/>
              </a:rPr>
              <a:t>juvenile (type 1) diabetes, </a:t>
            </a:r>
          </a:p>
          <a:p>
            <a:pPr marL="346075" indent="-346075">
              <a:buFont typeface="Arial"/>
              <a:buChar char="•"/>
              <a:tabLst>
                <a:tab pos="346075" algn="l"/>
              </a:tabLst>
            </a:pPr>
            <a:r>
              <a:rPr lang="en-US" sz="3200" dirty="0" smtClean="0">
                <a:solidFill>
                  <a:srgbClr val="7F7F7F"/>
                </a:solidFill>
                <a:latin typeface="Georgia"/>
                <a:cs typeface="Georgia"/>
              </a:rPr>
              <a:t>Multiple sclerosis</a:t>
            </a:r>
          </a:p>
          <a:p>
            <a:pPr marL="346075" indent="-346075">
              <a:buFont typeface="Arial"/>
              <a:buChar char="•"/>
              <a:tabLst>
                <a:tab pos="346075" algn="l"/>
              </a:tabLst>
            </a:pPr>
            <a:r>
              <a:rPr lang="en-US" sz="3200" dirty="0" smtClean="0">
                <a:solidFill>
                  <a:srgbClr val="7F7F7F"/>
                </a:solidFill>
                <a:latin typeface="Georgia"/>
                <a:cs typeface="Georgia"/>
              </a:rPr>
              <a:t>WORSE! 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4799" y="609600"/>
            <a:ext cx="8618825" cy="5334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What do Germs do?</a:t>
            </a:r>
            <a:endParaRPr lang="en-US" dirty="0"/>
          </a:p>
        </p:txBody>
      </p:sp>
      <p:pic>
        <p:nvPicPr>
          <p:cNvPr id="4" name="Picture 3" descr="bacteria-orig.171120956_std.jpg"/>
          <p:cNvPicPr>
            <a:picLocks noChangeAspect="1"/>
          </p:cNvPicPr>
          <p:nvPr/>
        </p:nvPicPr>
        <p:blipFill>
          <a:blip r:embed="rId3"/>
          <a:srcRect l="9075" r="6366"/>
          <a:stretch>
            <a:fillRect/>
          </a:stretch>
        </p:blipFill>
        <p:spPr>
          <a:xfrm>
            <a:off x="533400" y="1905000"/>
            <a:ext cx="3810000" cy="449272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799" y="2179757"/>
            <a:ext cx="514295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7F7F7F"/>
                </a:solidFill>
                <a:latin typeface="Georgia"/>
                <a:cs typeface="Georgia"/>
              </a:rPr>
              <a:t>Through any opening in the body—eyes, mouth, nose, etc.,—and through any breaks in the surface of the skin, cuts and scratches. 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4799" y="609600"/>
            <a:ext cx="8610469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do Germs Infiltrate Your Body?</a:t>
            </a:r>
            <a:endParaRPr lang="en-US" dirty="0"/>
          </a:p>
        </p:txBody>
      </p:sp>
      <p:pic>
        <p:nvPicPr>
          <p:cNvPr id="2" name="Picture 1" descr="thumbnail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69"/>
          <a:stretch/>
        </p:blipFill>
        <p:spPr>
          <a:xfrm>
            <a:off x="5875451" y="1550973"/>
            <a:ext cx="2658949" cy="51627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67200" y="1905000"/>
            <a:ext cx="4724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F7F7F"/>
                </a:solidFill>
                <a:latin typeface="Georgia"/>
                <a:cs typeface="Georgia"/>
              </a:rPr>
              <a:t>Toxins are small molecules, peptides, or proteins that can cause disease on contact with or absorption through body tissues interacting with enzymes or receptors in the cells. 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 smtClean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4799" y="609600"/>
            <a:ext cx="8618825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are Toxins?</a:t>
            </a:r>
            <a:endParaRPr lang="en-US" dirty="0"/>
          </a:p>
        </p:txBody>
      </p:sp>
      <p:pic>
        <p:nvPicPr>
          <p:cNvPr id="4" name="Picture 3" descr="iStock_000010783802Small.jpg"/>
          <p:cNvPicPr>
            <a:picLocks noChangeAspect="1"/>
          </p:cNvPicPr>
          <p:nvPr/>
        </p:nvPicPr>
        <p:blipFill>
          <a:blip r:embed="rId3"/>
          <a:srcRect t="12297" b="7175"/>
          <a:stretch>
            <a:fillRect/>
          </a:stretch>
        </p:blipFill>
        <p:spPr>
          <a:xfrm>
            <a:off x="304800" y="1981200"/>
            <a:ext cx="3505200" cy="42465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1828800"/>
            <a:ext cx="5334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163" indent="-284163">
              <a:buFont typeface="Arial"/>
              <a:buChar char="•"/>
              <a:tabLst>
                <a:tab pos="284163" algn="l"/>
              </a:tabLst>
            </a:pPr>
            <a:r>
              <a:rPr lang="en-US" sz="3200" dirty="0" smtClean="0">
                <a:solidFill>
                  <a:srgbClr val="7F7F7F"/>
                </a:solidFill>
                <a:latin typeface="Georgia"/>
                <a:cs typeface="Georgia"/>
              </a:rPr>
              <a:t>Brain damage</a:t>
            </a:r>
          </a:p>
          <a:p>
            <a:pPr marL="284163" indent="-284163">
              <a:buFont typeface="Arial"/>
              <a:buChar char="•"/>
              <a:tabLst>
                <a:tab pos="284163" algn="l"/>
              </a:tabLst>
            </a:pPr>
            <a:r>
              <a:rPr lang="en-US" sz="3200" dirty="0" smtClean="0">
                <a:solidFill>
                  <a:srgbClr val="7F7F7F"/>
                </a:solidFill>
                <a:latin typeface="Georgia"/>
                <a:cs typeface="Georgia"/>
              </a:rPr>
              <a:t>Kidney failure</a:t>
            </a:r>
          </a:p>
          <a:p>
            <a:pPr marL="284163" indent="-284163">
              <a:buFont typeface="Arial"/>
              <a:buChar char="•"/>
              <a:tabLst>
                <a:tab pos="284163" algn="l"/>
              </a:tabLst>
            </a:pPr>
            <a:r>
              <a:rPr lang="en-US" sz="3200" dirty="0" smtClean="0">
                <a:solidFill>
                  <a:srgbClr val="7F7F7F"/>
                </a:solidFill>
                <a:latin typeface="Georgia"/>
                <a:cs typeface="Georgia"/>
              </a:rPr>
              <a:t>Loss of muscle coordination</a:t>
            </a:r>
          </a:p>
          <a:p>
            <a:pPr marL="284163" indent="-284163">
              <a:buFont typeface="Arial"/>
              <a:buChar char="•"/>
              <a:tabLst>
                <a:tab pos="284163" algn="l"/>
              </a:tabLst>
            </a:pPr>
            <a:r>
              <a:rPr lang="en-US" sz="3200" dirty="0" smtClean="0">
                <a:solidFill>
                  <a:srgbClr val="7F7F7F"/>
                </a:solidFill>
                <a:latin typeface="Georgia"/>
                <a:cs typeface="Georgia"/>
              </a:rPr>
              <a:t>Poor cognitive function</a:t>
            </a:r>
          </a:p>
          <a:p>
            <a:pPr marL="284163" indent="-284163">
              <a:buFont typeface="Arial"/>
              <a:buChar char="•"/>
              <a:tabLst>
                <a:tab pos="284163" algn="l"/>
              </a:tabLst>
            </a:pPr>
            <a:r>
              <a:rPr lang="en-US" sz="3200" dirty="0" smtClean="0">
                <a:solidFill>
                  <a:srgbClr val="7F7F7F"/>
                </a:solidFill>
                <a:latin typeface="Georgia"/>
                <a:cs typeface="Georgia"/>
              </a:rPr>
              <a:t>Hearing and vision loss</a:t>
            </a:r>
          </a:p>
          <a:p>
            <a:pPr marL="284163" indent="-284163">
              <a:buFont typeface="Arial"/>
              <a:buChar char="•"/>
              <a:tabLst>
                <a:tab pos="284163" algn="l"/>
              </a:tabLst>
            </a:pPr>
            <a:endParaRPr lang="en-US" sz="3200" dirty="0" smtClean="0">
              <a:solidFill>
                <a:srgbClr val="000000"/>
              </a:solidFill>
              <a:latin typeface="+mj-lt"/>
            </a:endParaRPr>
          </a:p>
          <a:p>
            <a:endParaRPr lang="en-US" sz="3200" dirty="0" smtClean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4799" y="609600"/>
            <a:ext cx="8618825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do They do?</a:t>
            </a:r>
            <a:endParaRPr lang="en-US" dirty="0"/>
          </a:p>
        </p:txBody>
      </p:sp>
      <p:pic>
        <p:nvPicPr>
          <p:cNvPr id="4" name="Picture 3" descr="iStock_000008789586Small.JP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25" b="96125" l="10000" r="96667">
                        <a14:foregroundMark x1="69333" y1="86000" x2="82167" y2="93875"/>
                        <a14:foregroundMark x1="58000" y1="86125" x2="69167" y2="93125"/>
                        <a14:foregroundMark x1="58000" y1="92625" x2="37167" y2="84375"/>
                        <a14:foregroundMark x1="45667" y1="92875" x2="35000" y2="89375"/>
                        <a14:foregroundMark x1="35667" y1="92875" x2="40167" y2="79000"/>
                        <a14:foregroundMark x1="32167" y1="91125" x2="39167" y2="94000"/>
                        <a14:foregroundMark x1="34333" y1="92750" x2="33333" y2="94000"/>
                        <a14:foregroundMark x1="32833" y1="92125" x2="31833" y2="93500"/>
                        <a14:foregroundMark x1="42000" y1="95000" x2="39167" y2="92250"/>
                        <a14:foregroundMark x1="15000" y1="88250" x2="10167" y2="94500"/>
                        <a14:foregroundMark x1="45167" y1="96125" x2="33167" y2="90000"/>
                        <a14:backgroundMark x1="35500" y1="90000" x2="33167" y2="93125"/>
                      </a14:backgroundRemoval>
                    </a14:imgEffect>
                  </a14:imgLayer>
                </a14:imgProps>
              </a:ext>
            </a:extLst>
          </a:blip>
          <a:srcRect b="10344"/>
          <a:stretch/>
        </p:blipFill>
        <p:spPr>
          <a:xfrm>
            <a:off x="5276850" y="1937425"/>
            <a:ext cx="3867150" cy="4622800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4799" y="609600"/>
            <a:ext cx="8618825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Where are They?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95800" y="1676400"/>
            <a:ext cx="4648200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163" indent="-284163">
              <a:buFont typeface="Arial"/>
              <a:buChar char="•"/>
              <a:tabLst>
                <a:tab pos="284163" algn="l"/>
              </a:tabLst>
            </a:pPr>
            <a:r>
              <a:rPr lang="en-US" sz="3200" dirty="0" smtClean="0">
                <a:solidFill>
                  <a:srgbClr val="7F7F7F"/>
                </a:solidFill>
                <a:latin typeface="Georgia"/>
                <a:cs typeface="Georgia"/>
              </a:rPr>
              <a:t>Air you </a:t>
            </a:r>
            <a:r>
              <a:rPr lang="en-US" sz="3200" dirty="0" smtClean="0">
                <a:solidFill>
                  <a:srgbClr val="7F7F7F"/>
                </a:solidFill>
                <a:latin typeface="Georgia"/>
                <a:cs typeface="Georgia"/>
              </a:rPr>
              <a:t>breathe</a:t>
            </a:r>
            <a:endParaRPr lang="en-US" sz="3200" dirty="0" smtClean="0">
              <a:solidFill>
                <a:srgbClr val="7F7F7F"/>
              </a:solidFill>
              <a:latin typeface="Georgia"/>
              <a:cs typeface="Georgia"/>
            </a:endParaRPr>
          </a:p>
          <a:p>
            <a:pPr marL="284163" indent="-284163">
              <a:buFont typeface="Arial"/>
              <a:buChar char="•"/>
              <a:tabLst>
                <a:tab pos="284163" algn="l"/>
              </a:tabLst>
            </a:pPr>
            <a:r>
              <a:rPr lang="en-US" sz="3200" dirty="0" smtClean="0">
                <a:solidFill>
                  <a:srgbClr val="7F7F7F"/>
                </a:solidFill>
                <a:latin typeface="Georgia"/>
                <a:cs typeface="Georgia"/>
              </a:rPr>
              <a:t>Water your drink</a:t>
            </a:r>
          </a:p>
          <a:p>
            <a:pPr marL="284163" indent="-284163">
              <a:buFont typeface="Arial"/>
              <a:buChar char="•"/>
              <a:tabLst>
                <a:tab pos="284163" algn="l"/>
              </a:tabLst>
            </a:pPr>
            <a:r>
              <a:rPr lang="en-US" sz="3200" dirty="0" smtClean="0">
                <a:solidFill>
                  <a:srgbClr val="7F7F7F"/>
                </a:solidFill>
                <a:latin typeface="Georgia"/>
                <a:cs typeface="Georgia"/>
              </a:rPr>
              <a:t>Food you eat</a:t>
            </a:r>
          </a:p>
          <a:p>
            <a:pPr marL="284163" indent="-284163">
              <a:buFont typeface="Arial"/>
              <a:buChar char="•"/>
              <a:tabLst>
                <a:tab pos="284163" algn="l"/>
              </a:tabLst>
            </a:pPr>
            <a:r>
              <a:rPr lang="en-US" sz="3200" dirty="0" smtClean="0">
                <a:solidFill>
                  <a:srgbClr val="7F7F7F"/>
                </a:solidFill>
                <a:latin typeface="Georgia"/>
                <a:cs typeface="Georgia"/>
              </a:rPr>
              <a:t>Toiletries you use</a:t>
            </a:r>
          </a:p>
          <a:p>
            <a:pPr marL="284163" indent="-284163">
              <a:buFont typeface="Arial"/>
              <a:buChar char="•"/>
              <a:tabLst>
                <a:tab pos="284163" algn="l"/>
              </a:tabLst>
            </a:pPr>
            <a:r>
              <a:rPr lang="en-US" sz="3200" dirty="0" smtClean="0">
                <a:solidFill>
                  <a:srgbClr val="7F7F7F"/>
                </a:solidFill>
                <a:latin typeface="Georgia"/>
                <a:cs typeface="Georgia"/>
              </a:rPr>
              <a:t>Medications you take</a:t>
            </a:r>
          </a:p>
          <a:p>
            <a:pPr marL="284163" indent="-284163">
              <a:buFont typeface="Arial"/>
              <a:buChar char="•"/>
              <a:tabLst>
                <a:tab pos="284163" algn="l"/>
              </a:tabLst>
            </a:pPr>
            <a:r>
              <a:rPr lang="en-US" sz="3200" dirty="0" smtClean="0">
                <a:solidFill>
                  <a:srgbClr val="7F7F7F"/>
                </a:solidFill>
                <a:latin typeface="Georgia"/>
                <a:cs typeface="Georgia"/>
              </a:rPr>
              <a:t>Cleaning products</a:t>
            </a:r>
          </a:p>
          <a:p>
            <a:pPr marL="284163" indent="-284163">
              <a:buFont typeface="Arial"/>
              <a:buChar char="•"/>
              <a:tabLst>
                <a:tab pos="284163" algn="l"/>
              </a:tabLst>
            </a:pPr>
            <a:r>
              <a:rPr lang="en-US" sz="3200" dirty="0" smtClean="0">
                <a:solidFill>
                  <a:srgbClr val="7F7F7F"/>
                </a:solidFill>
                <a:latin typeface="Georgia"/>
                <a:cs typeface="Georgia"/>
              </a:rPr>
              <a:t>EVERYWHERE!!</a:t>
            </a:r>
          </a:p>
          <a:p>
            <a:pPr marL="284163" indent="-284163">
              <a:buFont typeface="Arial"/>
              <a:buChar char="•"/>
              <a:tabLst>
                <a:tab pos="284163" algn="l"/>
              </a:tabLst>
            </a:pPr>
            <a:endParaRPr lang="en-US" sz="3200" dirty="0" smtClean="0">
              <a:solidFill>
                <a:srgbClr val="000000"/>
              </a:solidFill>
              <a:latin typeface="+mj-lt"/>
            </a:endParaRPr>
          </a:p>
          <a:p>
            <a:pPr marL="284163" indent="-284163">
              <a:buFont typeface="Arial"/>
              <a:buChar char="•"/>
              <a:tabLst>
                <a:tab pos="284163" algn="l"/>
              </a:tabLst>
            </a:pPr>
            <a:endParaRPr lang="en-US" sz="3200" dirty="0" smtClean="0">
              <a:solidFill>
                <a:srgbClr val="000000"/>
              </a:solidFill>
              <a:latin typeface="+mj-lt"/>
            </a:endParaRPr>
          </a:p>
          <a:p>
            <a:endParaRPr lang="en-US" sz="3200" dirty="0" smtClean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5" name="Picture 4" descr="Boots_half_price_fragrance_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72" y="4490231"/>
            <a:ext cx="3634828" cy="2202926"/>
          </a:xfrm>
          <a:prstGeom prst="rect">
            <a:avLst/>
          </a:prstGeom>
        </p:spPr>
      </p:pic>
      <p:pic>
        <p:nvPicPr>
          <p:cNvPr id="6" name="Picture 5" descr="cosmetic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65" y="1562348"/>
            <a:ext cx="2895601" cy="26593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Stock_000013834338Sm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-1" y="1464868"/>
            <a:ext cx="3584847" cy="53931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52800" y="2500967"/>
            <a:ext cx="54864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solidFill>
                  <a:srgbClr val="7F7F7F"/>
                </a:solidFill>
                <a:latin typeface="Georgia" pitchFamily="18" charset="0"/>
              </a:rPr>
              <a:t>We not only </a:t>
            </a:r>
            <a:br>
              <a:rPr lang="en-US" sz="3200" dirty="0" smtClean="0">
                <a:solidFill>
                  <a:srgbClr val="7F7F7F"/>
                </a:solidFill>
                <a:latin typeface="Georgia" pitchFamily="18" charset="0"/>
              </a:rPr>
            </a:br>
            <a:r>
              <a:rPr lang="en-US" sz="4800" b="1" dirty="0" smtClean="0">
                <a:solidFill>
                  <a:srgbClr val="AB1F1F"/>
                </a:solidFill>
                <a:latin typeface="Chiller" pitchFamily="82" charset="0"/>
              </a:rPr>
              <a:t>live among </a:t>
            </a:r>
            <a:r>
              <a:rPr lang="en-US" sz="5400" dirty="0" smtClean="0">
                <a:solidFill>
                  <a:srgbClr val="7F7F7F"/>
                </a:solidFill>
                <a:latin typeface="Chiller" pitchFamily="82" charset="0"/>
              </a:rPr>
              <a:t>toxins </a:t>
            </a:r>
            <a:r>
              <a:rPr lang="en-US" sz="2800" dirty="0" smtClean="0">
                <a:solidFill>
                  <a:srgbClr val="7F7F7F"/>
                </a:solidFill>
                <a:latin typeface="Georgia"/>
                <a:cs typeface="Georgia"/>
              </a:rPr>
              <a:t>and</a:t>
            </a:r>
            <a:r>
              <a:rPr lang="en-US" sz="5400" dirty="0" smtClean="0">
                <a:solidFill>
                  <a:srgbClr val="7F7F7F"/>
                </a:solidFill>
                <a:latin typeface="Georgia"/>
                <a:cs typeface="Georgia"/>
              </a:rPr>
              <a:t> </a:t>
            </a:r>
            <a:r>
              <a:rPr lang="en-US" sz="5400" i="1" dirty="0" smtClean="0">
                <a:solidFill>
                  <a:srgbClr val="AB1F1F"/>
                </a:solidFill>
                <a:latin typeface="Georgia"/>
                <a:cs typeface="Georgia"/>
              </a:rPr>
              <a:t>bacteria</a:t>
            </a:r>
            <a:r>
              <a:rPr lang="en-US" sz="3200" i="1" dirty="0" smtClean="0">
                <a:solidFill>
                  <a:srgbClr val="7F7F7F"/>
                </a:solidFill>
                <a:latin typeface="Georgia"/>
                <a:cs typeface="Georgia"/>
              </a:rPr>
              <a:t> </a:t>
            </a:r>
            <a:r>
              <a:rPr lang="en-US" sz="3200" dirty="0" smtClean="0">
                <a:solidFill>
                  <a:srgbClr val="7F7F7F"/>
                </a:solidFill>
                <a:latin typeface="Chiller" pitchFamily="82" charset="0"/>
              </a:rPr>
              <a:t/>
            </a:r>
            <a:br>
              <a:rPr lang="en-US" sz="3200" dirty="0" smtClean="0">
                <a:solidFill>
                  <a:srgbClr val="7F7F7F"/>
                </a:solidFill>
                <a:latin typeface="Chiller" pitchFamily="82" charset="0"/>
              </a:rPr>
            </a:br>
            <a:r>
              <a:rPr lang="en-US" sz="3200" dirty="0" smtClean="0">
                <a:solidFill>
                  <a:srgbClr val="7F7F7F"/>
                </a:solidFill>
                <a:latin typeface="Georgia" pitchFamily="18" charset="0"/>
              </a:rPr>
              <a:t>we  </a:t>
            </a:r>
            <a:r>
              <a:rPr lang="en-US" sz="4800" dirty="0" smtClean="0">
                <a:solidFill>
                  <a:srgbClr val="7F7F7F"/>
                </a:solidFill>
                <a:latin typeface="Georgia" pitchFamily="18" charset="0"/>
              </a:rPr>
              <a:t>ingest them.</a:t>
            </a:r>
            <a:endParaRPr lang="en-US" sz="4800" dirty="0">
              <a:solidFill>
                <a:srgbClr val="7F7F7F"/>
              </a:solidFill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4799" y="609600"/>
            <a:ext cx="8618825" cy="5334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There’s No Escape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8052570" cy="1143000"/>
          </a:xfrm>
        </p:spPr>
        <p:txBody>
          <a:bodyPr/>
          <a:lstStyle/>
          <a:p>
            <a:r>
              <a:rPr lang="en-US" dirty="0" smtClean="0"/>
              <a:t>Your Immune System</a:t>
            </a:r>
            <a:endParaRPr lang="en-US" dirty="0"/>
          </a:p>
        </p:txBody>
      </p:sp>
      <p:pic>
        <p:nvPicPr>
          <p:cNvPr id="7" name="Picture 6" descr="iStock_000002411804Small.jpg"/>
          <p:cNvPicPr>
            <a:picLocks noChangeAspect="1"/>
          </p:cNvPicPr>
          <p:nvPr/>
        </p:nvPicPr>
        <p:blipFill>
          <a:blip r:embed="rId2" cstate="print"/>
          <a:srcRect l="5367" r="10106"/>
          <a:stretch>
            <a:fillRect/>
          </a:stretch>
        </p:blipFill>
        <p:spPr>
          <a:xfrm>
            <a:off x="0" y="2751004"/>
            <a:ext cx="4800600" cy="37795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95334" y="1808510"/>
            <a:ext cx="4363156" cy="2929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A built in, protective mechanism designed to defend you against invading 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bacteria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, 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microbes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, 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viruses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, 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toxins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 and 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parasites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.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618825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Your Immune System Protects in 3 Ways</a:t>
            </a:r>
            <a:endParaRPr lang="en-US" dirty="0"/>
          </a:p>
        </p:txBody>
      </p:sp>
      <p:pic>
        <p:nvPicPr>
          <p:cNvPr id="4" name="Picture 3" descr="iStock_000019104255Small.jpg"/>
          <p:cNvPicPr>
            <a:picLocks noChangeAspect="1"/>
          </p:cNvPicPr>
          <p:nvPr/>
        </p:nvPicPr>
        <p:blipFill>
          <a:blip r:embed="rId2"/>
          <a:srcRect l="6378"/>
          <a:stretch>
            <a:fillRect/>
          </a:stretch>
        </p:blipFill>
        <p:spPr>
          <a:xfrm>
            <a:off x="6147712" y="3886200"/>
            <a:ext cx="2996288" cy="28149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1812088"/>
            <a:ext cx="8458200" cy="487236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srgbClr val="7F7F7F"/>
                </a:solidFill>
                <a:latin typeface="Georgia"/>
                <a:cs typeface="Georgia"/>
              </a:rPr>
              <a:t>It</a:t>
            </a:r>
            <a:r>
              <a:rPr lang="en-US" sz="2800" dirty="0" smtClean="0">
                <a:latin typeface="Georgia"/>
                <a:cs typeface="Georgia"/>
              </a:rPr>
              <a:t> </a:t>
            </a:r>
            <a:r>
              <a:rPr lang="en-US" sz="2800" b="1" dirty="0" smtClean="0">
                <a:solidFill>
                  <a:srgbClr val="AB1F1F"/>
                </a:solidFill>
                <a:latin typeface="Georgia"/>
                <a:cs typeface="Georgia"/>
              </a:rPr>
              <a:t>creates a barrier </a:t>
            </a:r>
            <a:r>
              <a:rPr lang="en-US" sz="2800" dirty="0" smtClean="0">
                <a:solidFill>
                  <a:srgbClr val="7F7F7F"/>
                </a:solidFill>
                <a:latin typeface="Georgia"/>
                <a:cs typeface="Georgia"/>
              </a:rPr>
              <a:t>that prevents bacteria and viruses from entering your body.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srgbClr val="7F7F7F"/>
                </a:solidFill>
                <a:latin typeface="Georgia"/>
                <a:cs typeface="Georgia"/>
              </a:rPr>
              <a:t>If a bacteria or virus does get into the body, the immune system </a:t>
            </a:r>
            <a:r>
              <a:rPr lang="en-US" sz="2800" b="1" dirty="0" smtClean="0">
                <a:solidFill>
                  <a:srgbClr val="AB1F1F"/>
                </a:solidFill>
                <a:latin typeface="Georgia"/>
                <a:cs typeface="Georgia"/>
              </a:rPr>
              <a:t>tries to detect </a:t>
            </a:r>
            <a:r>
              <a:rPr lang="en-US" sz="2800" dirty="0" smtClean="0">
                <a:solidFill>
                  <a:srgbClr val="7F7F7F"/>
                </a:solidFill>
                <a:latin typeface="Georgia"/>
                <a:cs typeface="Georgia"/>
              </a:rPr>
              <a:t>and eliminate it before it can make itself at home </a:t>
            </a:r>
            <a:br>
              <a:rPr lang="en-US" sz="2800" dirty="0" smtClean="0">
                <a:solidFill>
                  <a:srgbClr val="7F7F7F"/>
                </a:solidFill>
                <a:latin typeface="Georgia"/>
                <a:cs typeface="Georgia"/>
              </a:rPr>
            </a:br>
            <a:r>
              <a:rPr lang="en-US" sz="2800" dirty="0" smtClean="0">
                <a:solidFill>
                  <a:srgbClr val="7F7F7F"/>
                </a:solidFill>
                <a:latin typeface="Georgia"/>
                <a:cs typeface="Georgia"/>
              </a:rPr>
              <a:t>and reproduce.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srgbClr val="7F7F7F"/>
                </a:solidFill>
                <a:latin typeface="Georgia"/>
                <a:cs typeface="Georgia"/>
              </a:rPr>
              <a:t>If the virus or bacteria is able </a:t>
            </a:r>
            <a:br>
              <a:rPr lang="en-US" sz="2800" dirty="0" smtClean="0">
                <a:solidFill>
                  <a:srgbClr val="7F7F7F"/>
                </a:solidFill>
                <a:latin typeface="Georgia"/>
                <a:cs typeface="Georgia"/>
              </a:rPr>
            </a:br>
            <a:r>
              <a:rPr lang="en-US" sz="2800" dirty="0" smtClean="0">
                <a:solidFill>
                  <a:srgbClr val="7F7F7F"/>
                </a:solidFill>
                <a:latin typeface="Georgia"/>
                <a:cs typeface="Georgia"/>
              </a:rPr>
              <a:t>to reproduce and start causing</a:t>
            </a:r>
            <a:br>
              <a:rPr lang="en-US" sz="2800" dirty="0" smtClean="0">
                <a:solidFill>
                  <a:srgbClr val="7F7F7F"/>
                </a:solidFill>
                <a:latin typeface="Georgia"/>
                <a:cs typeface="Georgia"/>
              </a:rPr>
            </a:br>
            <a:r>
              <a:rPr lang="en-US" sz="2800" dirty="0" smtClean="0">
                <a:solidFill>
                  <a:srgbClr val="7F7F7F"/>
                </a:solidFill>
                <a:latin typeface="Georgia"/>
                <a:cs typeface="Georgia"/>
              </a:rPr>
              <a:t>problems, your immune system</a:t>
            </a:r>
            <a:br>
              <a:rPr lang="en-US" sz="2800" dirty="0" smtClean="0">
                <a:solidFill>
                  <a:srgbClr val="7F7F7F"/>
                </a:solidFill>
                <a:latin typeface="Georgia"/>
                <a:cs typeface="Georgia"/>
              </a:rPr>
            </a:br>
            <a:r>
              <a:rPr lang="en-US" sz="2800" dirty="0" smtClean="0">
                <a:solidFill>
                  <a:srgbClr val="7F7F7F"/>
                </a:solidFill>
                <a:latin typeface="Georgia"/>
                <a:cs typeface="Georgia"/>
              </a:rPr>
              <a:t>is </a:t>
            </a:r>
            <a:r>
              <a:rPr lang="en-US" sz="2800" b="1" dirty="0" smtClean="0">
                <a:solidFill>
                  <a:srgbClr val="AB1F1F"/>
                </a:solidFill>
                <a:latin typeface="Georgia"/>
                <a:cs typeface="Georgia"/>
              </a:rPr>
              <a:t>in charge of eliminating it.</a:t>
            </a:r>
            <a:endParaRPr lang="en-US" sz="2800" b="1" dirty="0">
              <a:solidFill>
                <a:srgbClr val="AB1F1F"/>
              </a:solidFill>
              <a:latin typeface="Georgia"/>
              <a:cs typeface="Georgi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34200" y="4215348"/>
            <a:ext cx="914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/>
                <a:cs typeface="Arial Black"/>
              </a:rPr>
              <a:t>3</a:t>
            </a:r>
            <a:endParaRPr lang="en-US" sz="12000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618825" cy="5334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Germs and Your Immune System</a:t>
            </a:r>
            <a:endParaRPr lang="en-US" dirty="0"/>
          </a:p>
        </p:txBody>
      </p:sp>
      <p:pic>
        <p:nvPicPr>
          <p:cNvPr id="7" name="Picture 6" descr="GreenGerms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33" b="97143" l="8286" r="83286">
                        <a14:foregroundMark x1="56286" y1="11429" x2="66000" y2="12381"/>
                        <a14:foregroundMark x1="58000" y1="27238" x2="60571" y2="28190"/>
                        <a14:foregroundMark x1="66857" y1="58095" x2="80143" y2="45143"/>
                        <a14:foregroundMark x1="11429" y1="21905" x2="17714" y2="9333"/>
                        <a14:foregroundMark x1="52571" y1="88381" x2="52571" y2="88381"/>
                        <a14:foregroundMark x1="78571" y1="84571" x2="79857" y2="79619"/>
                      </a14:backgroundRemoval>
                    </a14:imgEffect>
                  </a14:imgLayer>
                </a14:imgProps>
              </a:ext>
            </a:extLst>
          </a:blip>
          <a:srcRect r="16457"/>
          <a:stretch>
            <a:fillRect/>
          </a:stretch>
        </p:blipFill>
        <p:spPr>
          <a:xfrm>
            <a:off x="55995" y="2209800"/>
            <a:ext cx="4668405" cy="4191000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5" name="TextBox 4"/>
          <p:cNvSpPr txBox="1"/>
          <p:nvPr/>
        </p:nvSpPr>
        <p:spPr>
          <a:xfrm>
            <a:off x="4572000" y="2168020"/>
            <a:ext cx="4267200" cy="4350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Your immune system deals with most germs, bacteria and viruses without a problem.</a:t>
            </a:r>
          </a:p>
          <a:p>
            <a:pPr>
              <a:lnSpc>
                <a:spcPct val="110000"/>
              </a:lnSpc>
            </a:pPr>
            <a:endParaRPr lang="en-US" sz="2800" dirty="0" smtClean="0">
              <a:solidFill>
                <a:schemeClr val="bg1">
                  <a:lumMod val="50000"/>
                </a:schemeClr>
              </a:solidFill>
              <a:latin typeface="Georgia"/>
              <a:cs typeface="Georgia"/>
            </a:endParaRPr>
          </a:p>
          <a:p>
            <a:pPr>
              <a:lnSpc>
                <a:spcPct val="110000"/>
              </a:lnSpc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Occasionally a germ gets past the immune system and you catch a cold, get the flu or worse.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618825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Germs and Your Immune System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981200"/>
            <a:ext cx="447322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F7F7F"/>
                </a:solidFill>
                <a:latin typeface="Georgia"/>
                <a:cs typeface="Georgia"/>
              </a:rPr>
              <a:t>When a virus or bacteria invades your body and reproduces, it can cause things like influenza, measles, mumps, malaria, AIDS and so on. </a:t>
            </a:r>
          </a:p>
          <a:p>
            <a:endParaRPr lang="en-US" sz="2800" dirty="0" smtClean="0">
              <a:solidFill>
                <a:srgbClr val="7F7F7F"/>
              </a:solidFill>
              <a:latin typeface="Georgia"/>
              <a:cs typeface="Georgia"/>
            </a:endParaRPr>
          </a:p>
          <a:p>
            <a:r>
              <a:rPr lang="en-US" sz="2800" dirty="0" smtClean="0">
                <a:solidFill>
                  <a:srgbClr val="7F7F7F"/>
                </a:solidFill>
                <a:latin typeface="Georgia"/>
                <a:cs typeface="Georgia"/>
              </a:rPr>
              <a:t>It’s your immune system’s job to protect your body from these infections.</a:t>
            </a:r>
            <a:endParaRPr lang="en-US" sz="2800" dirty="0">
              <a:solidFill>
                <a:srgbClr val="7F7F7F"/>
              </a:solidFill>
              <a:latin typeface="Georgia"/>
              <a:cs typeface="Georgia"/>
            </a:endParaRPr>
          </a:p>
        </p:txBody>
      </p:sp>
      <p:pic>
        <p:nvPicPr>
          <p:cNvPr id="4" name="Picture 3" descr="germ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438400"/>
            <a:ext cx="44196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62718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Did You Know…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33399" y="1905000"/>
            <a:ext cx="820843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spcBef>
                <a:spcPts val="48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000" kern="0" dirty="0" smtClean="0">
                <a:solidFill>
                  <a:srgbClr val="7F7F7F"/>
                </a:solidFill>
                <a:latin typeface="Georgia"/>
                <a:cs typeface="Georgia"/>
              </a:rPr>
              <a:t>Drinking fountain spigot has </a:t>
            </a:r>
            <a:r>
              <a:rPr lang="en-US" sz="3000" b="1" kern="0" dirty="0" smtClean="0">
                <a:solidFill>
                  <a:srgbClr val="7F7F7F"/>
                </a:solidFill>
                <a:latin typeface="Georgia"/>
                <a:cs typeface="Georgia"/>
              </a:rPr>
              <a:t>2.7 million microbes</a:t>
            </a:r>
            <a:r>
              <a:rPr lang="en-US" sz="3000" kern="0" dirty="0" smtClean="0">
                <a:solidFill>
                  <a:srgbClr val="7F7F7F"/>
                </a:solidFill>
                <a:latin typeface="Georgia"/>
                <a:cs typeface="Georgia"/>
              </a:rPr>
              <a:t> per square inch</a:t>
            </a:r>
          </a:p>
          <a:p>
            <a:pPr marL="342900" lvl="0" indent="-342900" defTabSz="914400" fontAlgn="base">
              <a:spcBef>
                <a:spcPts val="48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3000" kern="0" dirty="0" smtClean="0">
                <a:solidFill>
                  <a:srgbClr val="7F7F7F"/>
                </a:solidFill>
                <a:latin typeface="Georgia"/>
                <a:cs typeface="Georgia"/>
              </a:rPr>
              <a:t>Phone has </a:t>
            </a:r>
            <a:r>
              <a:rPr lang="en-US" sz="3000" b="1" kern="0" dirty="0" smtClean="0">
                <a:solidFill>
                  <a:srgbClr val="7F7F7F"/>
                </a:solidFill>
                <a:latin typeface="Georgia"/>
                <a:cs typeface="Georgia"/>
              </a:rPr>
              <a:t>25,127 microbes </a:t>
            </a:r>
            <a:r>
              <a:rPr lang="en-US" sz="3000" kern="0" dirty="0" smtClean="0">
                <a:solidFill>
                  <a:srgbClr val="7F7F7F"/>
                </a:solidFill>
                <a:latin typeface="Georgia"/>
                <a:cs typeface="Georgia"/>
              </a:rPr>
              <a:t>per square inch</a:t>
            </a:r>
            <a:endParaRPr lang="en-US" sz="3000" b="1" kern="0" dirty="0" smtClean="0">
              <a:solidFill>
                <a:srgbClr val="7F7F7F"/>
              </a:solidFill>
              <a:latin typeface="Georgia"/>
              <a:cs typeface="Georgia"/>
            </a:endParaRPr>
          </a:p>
          <a:p>
            <a:pPr marL="342900" lvl="0" indent="-342900" defTabSz="914400" fontAlgn="base">
              <a:spcBef>
                <a:spcPts val="48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3000" kern="0" dirty="0" smtClean="0">
                <a:solidFill>
                  <a:srgbClr val="7F7F7F"/>
                </a:solidFill>
                <a:latin typeface="Georgia"/>
                <a:cs typeface="Georgia"/>
              </a:rPr>
              <a:t>Desk surface has </a:t>
            </a:r>
            <a:r>
              <a:rPr lang="en-US" sz="3000" b="1" kern="0" dirty="0" smtClean="0">
                <a:solidFill>
                  <a:srgbClr val="7F7F7F"/>
                </a:solidFill>
                <a:latin typeface="Georgia"/>
                <a:cs typeface="Georgia"/>
              </a:rPr>
              <a:t>20,961 microbes </a:t>
            </a:r>
            <a:r>
              <a:rPr lang="en-US" sz="3000" kern="0" dirty="0" smtClean="0">
                <a:solidFill>
                  <a:srgbClr val="7F7F7F"/>
                </a:solidFill>
                <a:latin typeface="Georgia"/>
                <a:cs typeface="Georgia"/>
              </a:rPr>
              <a:t>per square inch</a:t>
            </a:r>
            <a:endParaRPr lang="en-US" sz="3000" b="1" kern="0" dirty="0" smtClean="0">
              <a:solidFill>
                <a:srgbClr val="7F7F7F"/>
              </a:solidFill>
              <a:latin typeface="Georgia"/>
              <a:cs typeface="Georgia"/>
            </a:endParaRPr>
          </a:p>
          <a:p>
            <a:pPr marL="342900" lvl="0" indent="-342900" defTabSz="914400" fontAlgn="base">
              <a:spcBef>
                <a:spcPts val="48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3000" kern="0" dirty="0" smtClean="0">
                <a:solidFill>
                  <a:srgbClr val="7F7F7F"/>
                </a:solidFill>
                <a:latin typeface="Georgia"/>
                <a:cs typeface="Georgia"/>
              </a:rPr>
              <a:t>Keyboards have </a:t>
            </a:r>
            <a:r>
              <a:rPr lang="en-US" sz="3000" b="1" kern="0" dirty="0" smtClean="0">
                <a:solidFill>
                  <a:srgbClr val="7F7F7F"/>
                </a:solidFill>
                <a:latin typeface="Georgia"/>
                <a:cs typeface="Georgia"/>
              </a:rPr>
              <a:t>3,295 microbes </a:t>
            </a:r>
            <a:r>
              <a:rPr lang="en-US" sz="3000" kern="0" dirty="0" smtClean="0">
                <a:solidFill>
                  <a:srgbClr val="7F7F7F"/>
                </a:solidFill>
                <a:latin typeface="Georgia"/>
                <a:cs typeface="Georgia"/>
              </a:rPr>
              <a:t>per square inch</a:t>
            </a:r>
            <a:endParaRPr lang="en-US" sz="3000" b="1" kern="0" dirty="0" smtClean="0">
              <a:solidFill>
                <a:srgbClr val="7F7F7F"/>
              </a:solidFill>
              <a:latin typeface="Georgia"/>
              <a:cs typeface="Georgia"/>
            </a:endParaRPr>
          </a:p>
          <a:p>
            <a:pPr marL="342900" lvl="0" indent="-342900" defTabSz="914400" fontAlgn="base">
              <a:spcBef>
                <a:spcPts val="48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3000" kern="0" dirty="0" smtClean="0">
                <a:solidFill>
                  <a:srgbClr val="7F7F7F"/>
                </a:solidFill>
                <a:latin typeface="Georgia"/>
                <a:cs typeface="Georgia"/>
              </a:rPr>
              <a:t>Mouse has </a:t>
            </a:r>
            <a:r>
              <a:rPr lang="en-US" sz="3000" b="1" kern="0" dirty="0" smtClean="0">
                <a:solidFill>
                  <a:srgbClr val="7F7F7F"/>
                </a:solidFill>
                <a:latin typeface="Georgia"/>
                <a:cs typeface="Georgia"/>
              </a:rPr>
              <a:t>1,676 microbes </a:t>
            </a:r>
            <a:r>
              <a:rPr lang="en-US" sz="3000" kern="0" dirty="0" smtClean="0">
                <a:solidFill>
                  <a:srgbClr val="7F7F7F"/>
                </a:solidFill>
                <a:latin typeface="Georgia"/>
                <a:cs typeface="Georgia"/>
              </a:rPr>
              <a:t>per square inch</a:t>
            </a:r>
            <a:endParaRPr lang="en-US" sz="3000" b="1" kern="0" dirty="0" smtClean="0">
              <a:solidFill>
                <a:srgbClr val="7F7F7F"/>
              </a:solidFill>
              <a:latin typeface="Georgia"/>
              <a:cs typeface="Georgia"/>
            </a:endParaRPr>
          </a:p>
          <a:p>
            <a:pPr marL="342900" marR="0" lvl="0" indent="-342900" algn="l" defTabSz="914400" rtl="0" eaLnBrk="1" fontAlgn="base" latinLnBrk="0" hangingPunct="1">
              <a:spcBef>
                <a:spcPts val="48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2800" kern="0" dirty="0" smtClean="0">
              <a:solidFill>
                <a:schemeClr val="bg1">
                  <a:lumMod val="50000"/>
                </a:schemeClr>
              </a:solidFill>
              <a:latin typeface="+mj-lt"/>
              <a:cs typeface="Georgi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800" kern="0" dirty="0" smtClean="0">
              <a:solidFill>
                <a:srgbClr val="386A85"/>
              </a:solidFill>
              <a:latin typeface="Georgia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800" kern="0" dirty="0" smtClean="0">
              <a:solidFill>
                <a:srgbClr val="386A85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4799" y="609600"/>
            <a:ext cx="8618825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Did You Know…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1981199"/>
            <a:ext cx="8077200" cy="4439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ts val="48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3000" kern="0" dirty="0" smtClean="0">
                <a:solidFill>
                  <a:srgbClr val="7F7F7F"/>
                </a:solidFill>
                <a:latin typeface="Georgia"/>
                <a:cs typeface="Georgia"/>
              </a:rPr>
              <a:t>Average person </a:t>
            </a:r>
            <a:r>
              <a:rPr lang="en-US" sz="3000" b="1" kern="0" dirty="0" smtClean="0">
                <a:solidFill>
                  <a:srgbClr val="7F7F7F"/>
                </a:solidFill>
                <a:latin typeface="Georgia"/>
                <a:cs typeface="Georgia"/>
              </a:rPr>
              <a:t>touches 300 surfaces </a:t>
            </a:r>
            <a:r>
              <a:rPr lang="en-US" sz="3000" kern="0" dirty="0" smtClean="0">
                <a:solidFill>
                  <a:srgbClr val="7F7F7F"/>
                </a:solidFill>
                <a:latin typeface="Georgia"/>
                <a:cs typeface="Georgia"/>
              </a:rPr>
              <a:t>in 30 minutes and their face more than 600 times a day</a:t>
            </a:r>
          </a:p>
          <a:p>
            <a:pPr marL="342900" lvl="0" indent="-342900" fontAlgn="base">
              <a:spcBef>
                <a:spcPts val="48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3000" kern="0" dirty="0" smtClean="0">
                <a:solidFill>
                  <a:srgbClr val="7F7F7F"/>
                </a:solidFill>
                <a:latin typeface="Georgia"/>
                <a:cs typeface="Georgia"/>
              </a:rPr>
              <a:t>Cold and flu viruses </a:t>
            </a:r>
            <a:r>
              <a:rPr lang="en-US" sz="3000" b="1" kern="0" dirty="0" smtClean="0">
                <a:solidFill>
                  <a:srgbClr val="7F7F7F"/>
                </a:solidFill>
                <a:latin typeface="Georgia"/>
                <a:cs typeface="Georgia"/>
              </a:rPr>
              <a:t>can survive up to three days</a:t>
            </a:r>
            <a:r>
              <a:rPr lang="en-US" sz="3000" kern="0" dirty="0" smtClean="0">
                <a:solidFill>
                  <a:srgbClr val="7F7F7F"/>
                </a:solidFill>
                <a:latin typeface="Georgia"/>
                <a:cs typeface="Georgia"/>
              </a:rPr>
              <a:t> on high-touch surfaces</a:t>
            </a:r>
          </a:p>
          <a:p>
            <a:pPr marL="342900" lvl="0" indent="-342900" fontAlgn="base">
              <a:spcBef>
                <a:spcPts val="48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3000" kern="0" dirty="0" smtClean="0">
                <a:solidFill>
                  <a:srgbClr val="7F7F7F"/>
                </a:solidFill>
                <a:latin typeface="Georgia"/>
                <a:cs typeface="Georgia"/>
              </a:rPr>
              <a:t>Germs transmitted from a sneeze or </a:t>
            </a:r>
            <a:r>
              <a:rPr lang="en-US" sz="3000" b="1" kern="0" dirty="0" smtClean="0">
                <a:solidFill>
                  <a:srgbClr val="7F7F7F"/>
                </a:solidFill>
                <a:latin typeface="Georgia"/>
                <a:cs typeface="Georgia"/>
              </a:rPr>
              <a:t>cough can travel up to 3 feet</a:t>
            </a:r>
            <a:r>
              <a:rPr lang="en-US" sz="3000" kern="0" dirty="0" smtClean="0">
                <a:solidFill>
                  <a:srgbClr val="7F7F7F"/>
                </a:solidFill>
                <a:latin typeface="Georgia"/>
                <a:cs typeface="Georgia"/>
              </a:rPr>
              <a:t>.</a:t>
            </a:r>
          </a:p>
          <a:p>
            <a:pPr marL="342900" lvl="0" indent="-342900" fontAlgn="base">
              <a:spcBef>
                <a:spcPts val="48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3000" kern="0" dirty="0" smtClean="0">
                <a:solidFill>
                  <a:srgbClr val="7F7F7F"/>
                </a:solidFill>
                <a:latin typeface="Georgia"/>
                <a:cs typeface="Georgia"/>
              </a:rPr>
              <a:t>A </a:t>
            </a:r>
            <a:r>
              <a:rPr lang="en-US" sz="3000" b="1" kern="0" dirty="0" smtClean="0">
                <a:solidFill>
                  <a:srgbClr val="7F7F7F"/>
                </a:solidFill>
                <a:latin typeface="Georgia"/>
                <a:cs typeface="Georgia"/>
              </a:rPr>
              <a:t>person averages 400 colds </a:t>
            </a:r>
            <a:r>
              <a:rPr lang="en-US" sz="3000" kern="0" dirty="0" smtClean="0">
                <a:solidFill>
                  <a:srgbClr val="7F7F7F"/>
                </a:solidFill>
                <a:latin typeface="Georgia"/>
                <a:cs typeface="Georgia"/>
              </a:rPr>
              <a:t>and </a:t>
            </a:r>
            <a:r>
              <a:rPr lang="en-US" sz="3000" kern="0" dirty="0" err="1" smtClean="0">
                <a:solidFill>
                  <a:srgbClr val="7F7F7F"/>
                </a:solidFill>
                <a:latin typeface="Georgia"/>
                <a:cs typeface="Georgia"/>
              </a:rPr>
              <a:t>flus</a:t>
            </a:r>
            <a:r>
              <a:rPr lang="en-US" sz="3000" kern="0" dirty="0" smtClean="0">
                <a:solidFill>
                  <a:srgbClr val="7F7F7F"/>
                </a:solidFill>
                <a:latin typeface="Georgia"/>
                <a:cs typeface="Georgia"/>
              </a:rPr>
              <a:t> in their lifetime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4799" y="609600"/>
            <a:ext cx="8618825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Did You Know…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1841500"/>
            <a:ext cx="7924800" cy="5152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ts val="48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800" kern="0" dirty="0" smtClean="0">
                <a:solidFill>
                  <a:srgbClr val="7F7F7F"/>
                </a:solidFill>
                <a:latin typeface="Georgia"/>
                <a:cs typeface="Georgia"/>
              </a:rPr>
              <a:t>You have between </a:t>
            </a:r>
            <a:r>
              <a:rPr lang="en-US" sz="2800" b="1" kern="0" dirty="0" smtClean="0">
                <a:solidFill>
                  <a:srgbClr val="7F7F7F"/>
                </a:solidFill>
                <a:latin typeface="Georgia"/>
                <a:cs typeface="Georgia"/>
              </a:rPr>
              <a:t>2 and 10 million </a:t>
            </a:r>
            <a:r>
              <a:rPr lang="en-US" sz="2800" kern="0" dirty="0" smtClean="0">
                <a:solidFill>
                  <a:srgbClr val="7F7F7F"/>
                </a:solidFill>
                <a:latin typeface="Georgia"/>
                <a:cs typeface="Georgia"/>
              </a:rPr>
              <a:t>bacteria between your fingertip and elbow</a:t>
            </a:r>
          </a:p>
          <a:p>
            <a:pPr marL="342900" lvl="0" indent="-342900" fontAlgn="base">
              <a:spcBef>
                <a:spcPts val="48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800" kern="0" dirty="0" smtClean="0">
                <a:solidFill>
                  <a:srgbClr val="7F7F7F"/>
                </a:solidFill>
                <a:latin typeface="Georgia"/>
                <a:cs typeface="Georgia"/>
              </a:rPr>
              <a:t>Damp hands spread </a:t>
            </a:r>
            <a:r>
              <a:rPr lang="en-US" sz="2800" b="1" kern="0" dirty="0" smtClean="0">
                <a:solidFill>
                  <a:srgbClr val="7F7F7F"/>
                </a:solidFill>
                <a:latin typeface="Georgia"/>
                <a:cs typeface="Georgia"/>
              </a:rPr>
              <a:t>1,000 times more germs </a:t>
            </a:r>
            <a:r>
              <a:rPr lang="en-US" sz="2800" kern="0" dirty="0" smtClean="0">
                <a:solidFill>
                  <a:srgbClr val="7F7F7F"/>
                </a:solidFill>
                <a:latin typeface="Georgia"/>
                <a:cs typeface="Georgia"/>
              </a:rPr>
              <a:t>than dry hands</a:t>
            </a:r>
          </a:p>
          <a:p>
            <a:pPr marL="342900" lvl="0" indent="-342900" fontAlgn="base">
              <a:spcBef>
                <a:spcPts val="48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800" kern="0" dirty="0" smtClean="0">
                <a:solidFill>
                  <a:srgbClr val="7F7F7F"/>
                </a:solidFill>
                <a:latin typeface="Georgia"/>
                <a:cs typeface="Georgia"/>
              </a:rPr>
              <a:t>The number of </a:t>
            </a:r>
            <a:r>
              <a:rPr lang="en-US" sz="2800" b="1" kern="0" dirty="0" smtClean="0">
                <a:solidFill>
                  <a:srgbClr val="7F7F7F"/>
                </a:solidFill>
                <a:latin typeface="Georgia"/>
                <a:cs typeface="Georgia"/>
              </a:rPr>
              <a:t>germs on your fingertips doubles</a:t>
            </a:r>
            <a:r>
              <a:rPr lang="en-US" sz="2800" kern="0" dirty="0" smtClean="0">
                <a:solidFill>
                  <a:srgbClr val="7F7F7F"/>
                </a:solidFill>
                <a:latin typeface="Georgia"/>
                <a:cs typeface="Georgia"/>
              </a:rPr>
              <a:t> after you use the toilet</a:t>
            </a:r>
          </a:p>
          <a:p>
            <a:pPr marL="342900" lvl="0" indent="-342900" fontAlgn="base">
              <a:spcBef>
                <a:spcPts val="48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800" kern="0" dirty="0" smtClean="0">
                <a:solidFill>
                  <a:srgbClr val="7F7F7F"/>
                </a:solidFill>
                <a:latin typeface="Georgia"/>
                <a:cs typeface="Georgia"/>
              </a:rPr>
              <a:t>Germs can stay </a:t>
            </a:r>
            <a:r>
              <a:rPr lang="en-US" sz="2800" b="1" kern="0" dirty="0" smtClean="0">
                <a:solidFill>
                  <a:srgbClr val="7F7F7F"/>
                </a:solidFill>
                <a:latin typeface="Georgia"/>
                <a:cs typeface="Georgia"/>
              </a:rPr>
              <a:t>alive on your hands for up to 3 hours</a:t>
            </a:r>
          </a:p>
          <a:p>
            <a:pPr marL="342900" lvl="0" indent="-342900" fontAlgn="base">
              <a:spcBef>
                <a:spcPts val="48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800" b="1" kern="0" dirty="0" smtClean="0">
                <a:solidFill>
                  <a:srgbClr val="7F7F7F"/>
                </a:solidFill>
                <a:latin typeface="Georgia"/>
                <a:cs typeface="Georgia"/>
              </a:rPr>
              <a:t>Millions of germs hide </a:t>
            </a:r>
            <a:r>
              <a:rPr lang="en-US" sz="2800" kern="0" dirty="0" smtClean="0">
                <a:solidFill>
                  <a:srgbClr val="7F7F7F"/>
                </a:solidFill>
                <a:latin typeface="Georgia"/>
                <a:cs typeface="Georgia"/>
              </a:rPr>
              <a:t>under watches, ring and bracelets</a:t>
            </a:r>
          </a:p>
          <a:p>
            <a:pPr marL="342900" lvl="0" indent="-342900" fontAlgn="base">
              <a:spcBef>
                <a:spcPts val="48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US" sz="2800" kern="0" dirty="0" smtClean="0">
              <a:solidFill>
                <a:srgbClr val="000000"/>
              </a:solidFill>
              <a:cs typeface="Georgi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865</TotalTime>
  <Words>1373</Words>
  <Application>Microsoft Macintosh PowerPoint</Application>
  <PresentationFormat>On-screen Show (4:3)</PresentationFormat>
  <Paragraphs>107</Paragraphs>
  <Slides>19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You are Surrounded</vt:lpstr>
      <vt:lpstr>There’s No Escape</vt:lpstr>
      <vt:lpstr>Your Immune System</vt:lpstr>
      <vt:lpstr>Your Immune System Protects in 3 Ways</vt:lpstr>
      <vt:lpstr>Germs and Your Immune System</vt:lpstr>
      <vt:lpstr>Germs and Your Immune System</vt:lpstr>
      <vt:lpstr>Did You Know…</vt:lpstr>
      <vt:lpstr>Did You Know…</vt:lpstr>
      <vt:lpstr>Did You Know…</vt:lpstr>
      <vt:lpstr>Did You Know…</vt:lpstr>
      <vt:lpstr>Toxins and Your Immune System</vt:lpstr>
      <vt:lpstr>Toxins and Your Immune System</vt:lpstr>
      <vt:lpstr>What are Germs?</vt:lpstr>
      <vt:lpstr>Types of Germs</vt:lpstr>
      <vt:lpstr>What do Germs do?</vt:lpstr>
      <vt:lpstr>How do Germs Infiltrate Your Body?</vt:lpstr>
      <vt:lpstr>What are Toxins?</vt:lpstr>
      <vt:lpstr>What do They do?</vt:lpstr>
      <vt:lpstr>Where are They?</vt:lpstr>
    </vt:vector>
  </TitlesOfParts>
  <Company>Waiora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Robin Freytag</dc:creator>
  <cp:lastModifiedBy>Robin Freytag</cp:lastModifiedBy>
  <cp:revision>36</cp:revision>
  <cp:lastPrinted>2013-02-26T20:35:13Z</cp:lastPrinted>
  <dcterms:created xsi:type="dcterms:W3CDTF">2012-06-04T20:01:42Z</dcterms:created>
  <dcterms:modified xsi:type="dcterms:W3CDTF">2013-03-04T20:00:05Z</dcterms:modified>
</cp:coreProperties>
</file>